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6" r:id="rId7"/>
    <p:sldId id="261" r:id="rId8"/>
    <p:sldId id="262" r:id="rId9"/>
    <p:sldId id="263" r:id="rId10"/>
    <p:sldId id="264" r:id="rId11"/>
    <p:sldId id="265" r:id="rId12"/>
  </p:sldIdLst>
  <p:sldSz cx="14630400" cy="8229600"/>
  <p:notesSz cx="8229600" cy="14630400"/>
  <p:embeddedFontLst>
    <p:embeddedFont>
      <p:font typeface="Arial Nova" panose="020B0504020202020204" pitchFamily="34" charset="0"/>
      <p:regular r:id="rId14"/>
      <p:bold r:id="rId15"/>
      <p:italic r:id="rId16"/>
      <p:boldItalic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5" d="100"/>
          <a:sy n="55" d="100"/>
        </p:scale>
        <p:origin x="65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99686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_rels/slide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24.sv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486400" cy="8229600"/>
          </a:xfrm>
          <a:prstGeom prst="rect">
            <a:avLst/>
          </a:prstGeom>
        </p:spPr>
      </p:pic>
      <p:sp>
        <p:nvSpPr>
          <p:cNvPr id="3" name="Text 0"/>
          <p:cNvSpPr/>
          <p:nvPr/>
        </p:nvSpPr>
        <p:spPr>
          <a:xfrm>
            <a:off x="6280190" y="2412444"/>
            <a:ext cx="7556421" cy="1860233"/>
          </a:xfrm>
          <a:prstGeom prst="rect">
            <a:avLst/>
          </a:prstGeom>
          <a:noFill/>
          <a:ln/>
        </p:spPr>
        <p:txBody>
          <a:bodyPr wrap="square" lIns="0" tIns="0" rIns="0" bIns="0" rtlCol="0" anchor="t"/>
          <a:lstStyle/>
          <a:p>
            <a:pPr marL="0" indent="0" algn="l">
              <a:lnSpc>
                <a:spcPts val="4850"/>
              </a:lnSpc>
              <a:buNone/>
            </a:pPr>
            <a:r>
              <a:rPr lang="en-US" sz="3900" dirty="0">
                <a:solidFill>
                  <a:srgbClr val="97B8FF"/>
                </a:solidFill>
                <a:latin typeface="Arial Nova" panose="020B0504020202020204" pitchFamily="34" charset="0"/>
                <a:ea typeface="Sora Medium" pitchFamily="34" charset="-122"/>
                <a:cs typeface="Sora Medium" pitchFamily="34" charset="-120"/>
              </a:rPr>
              <a:t>LexGuard: AI-Powered Contract Risk Analysis Platform</a:t>
            </a:r>
            <a:endParaRPr lang="en-US" sz="3900" dirty="0">
              <a:latin typeface="Arial Nova" panose="020B0504020202020204" pitchFamily="34" charset="0"/>
            </a:endParaRPr>
          </a:p>
        </p:txBody>
      </p:sp>
      <p:sp>
        <p:nvSpPr>
          <p:cNvPr id="4" name="Text 1"/>
          <p:cNvSpPr/>
          <p:nvPr/>
        </p:nvSpPr>
        <p:spPr>
          <a:xfrm>
            <a:off x="6280190" y="4570333"/>
            <a:ext cx="7556421" cy="635079"/>
          </a:xfrm>
          <a:prstGeom prst="rect">
            <a:avLst/>
          </a:prstGeom>
          <a:noFill/>
          <a:ln/>
        </p:spPr>
        <p:txBody>
          <a:bodyPr wrap="square" lIns="0" tIns="0" rIns="0" bIns="0" rtlCol="0" anchor="t"/>
          <a:lstStyle/>
          <a:p>
            <a:pPr marL="0" indent="0" algn="l">
              <a:lnSpc>
                <a:spcPts val="2500"/>
              </a:lnSpc>
              <a:buNone/>
            </a:pPr>
            <a:r>
              <a:rPr lang="en-US" sz="2000" dirty="0">
                <a:solidFill>
                  <a:srgbClr val="E0D6DE"/>
                </a:solidFill>
                <a:latin typeface="Arial Nova" panose="020B0504020202020204" pitchFamily="34" charset="0"/>
                <a:ea typeface="Noto Sans TC" pitchFamily="34" charset="-122"/>
                <a:cs typeface="Noto Sans TC" pitchFamily="34" charset="-120"/>
              </a:rPr>
              <a:t>Democratizing Legal Understanding through Advanced Natural Language Processing</a:t>
            </a:r>
            <a:endParaRPr lang="en-US" sz="2000" dirty="0">
              <a:latin typeface="Arial Nova" panose="020B05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27829" y="500301"/>
            <a:ext cx="6968847" cy="568643"/>
          </a:xfrm>
          <a:prstGeom prst="rect">
            <a:avLst/>
          </a:prstGeom>
          <a:noFill/>
          <a:ln/>
        </p:spPr>
        <p:txBody>
          <a:bodyPr wrap="none" lIns="0" tIns="0" rIns="0" bIns="0" rtlCol="0" anchor="t"/>
          <a:lstStyle/>
          <a:p>
            <a:pPr marL="0" indent="0" algn="l">
              <a:lnSpc>
                <a:spcPts val="4450"/>
              </a:lnSpc>
              <a:buNone/>
            </a:pPr>
            <a:r>
              <a:rPr lang="en-US" sz="3550" dirty="0">
                <a:solidFill>
                  <a:srgbClr val="97B8FF"/>
                </a:solidFill>
                <a:latin typeface="Arial Nova" panose="020B0504020202020204" pitchFamily="34" charset="0"/>
                <a:ea typeface="Sora Medium" pitchFamily="34" charset="-122"/>
                <a:cs typeface="Sora Medium" pitchFamily="34" charset="-120"/>
              </a:rPr>
              <a:t>Expected Project Deliverables</a:t>
            </a:r>
            <a:endParaRPr lang="en-US" sz="3550" dirty="0">
              <a:latin typeface="Arial Nova" panose="020B0504020202020204" pitchFamily="34" charset="0"/>
            </a:endParaRPr>
          </a:p>
        </p:txBody>
      </p:sp>
      <p:sp>
        <p:nvSpPr>
          <p:cNvPr id="3" name="Shape 1"/>
          <p:cNvSpPr/>
          <p:nvPr/>
        </p:nvSpPr>
        <p:spPr>
          <a:xfrm>
            <a:off x="727829" y="1432798"/>
            <a:ext cx="13174742" cy="1441728"/>
          </a:xfrm>
          <a:prstGeom prst="roundRect">
            <a:avLst>
              <a:gd name="adj" fmla="val 1893"/>
            </a:avLst>
          </a:prstGeom>
          <a:solidFill>
            <a:srgbClr val="07070C"/>
          </a:solidFill>
          <a:ln w="22860">
            <a:solidFill>
              <a:srgbClr val="3F3F44"/>
            </a:solidFill>
            <a:prstDash val="solid"/>
          </a:ln>
        </p:spPr>
      </p:sp>
      <p:sp>
        <p:nvSpPr>
          <p:cNvPr id="4" name="Shape 2"/>
          <p:cNvSpPr/>
          <p:nvPr/>
        </p:nvSpPr>
        <p:spPr>
          <a:xfrm>
            <a:off x="750689" y="1455658"/>
            <a:ext cx="727829" cy="1396008"/>
          </a:xfrm>
          <a:prstGeom prst="rect">
            <a:avLst/>
          </a:prstGeom>
          <a:solidFill>
            <a:srgbClr val="26262B"/>
          </a:solidFill>
          <a:ln/>
        </p:spPr>
      </p:sp>
      <p:sp>
        <p:nvSpPr>
          <p:cNvPr id="5" name="Text 3"/>
          <p:cNvSpPr/>
          <p:nvPr/>
        </p:nvSpPr>
        <p:spPr>
          <a:xfrm>
            <a:off x="978098" y="1983105"/>
            <a:ext cx="272891" cy="341114"/>
          </a:xfrm>
          <a:prstGeom prst="rect">
            <a:avLst/>
          </a:prstGeom>
          <a:noFill/>
          <a:ln/>
        </p:spPr>
        <p:txBody>
          <a:bodyPr wrap="none" lIns="0" tIns="0" rIns="0" bIns="0" rtlCol="0" anchor="t"/>
          <a:lstStyle/>
          <a:p>
            <a:pPr marL="0" indent="0" algn="l">
              <a:lnSpc>
                <a:spcPts val="2100"/>
              </a:lnSpc>
              <a:buNone/>
            </a:pPr>
            <a:r>
              <a:rPr lang="en-US" sz="2100" dirty="0">
                <a:solidFill>
                  <a:srgbClr val="E0D6DE"/>
                </a:solidFill>
                <a:latin typeface="Arial Nova" panose="020B0504020202020204" pitchFamily="34" charset="0"/>
                <a:ea typeface="Sora Medium" pitchFamily="34" charset="-122"/>
                <a:cs typeface="Sora Medium" pitchFamily="34" charset="-120"/>
              </a:rPr>
              <a:t>1</a:t>
            </a:r>
            <a:endParaRPr lang="en-US" sz="2100" dirty="0">
              <a:latin typeface="Arial Nova" panose="020B0504020202020204" pitchFamily="34" charset="0"/>
            </a:endParaRPr>
          </a:p>
        </p:txBody>
      </p:sp>
      <p:sp>
        <p:nvSpPr>
          <p:cNvPr id="6" name="Text 4"/>
          <p:cNvSpPr/>
          <p:nvPr/>
        </p:nvSpPr>
        <p:spPr>
          <a:xfrm>
            <a:off x="1660446" y="1637586"/>
            <a:ext cx="3870127" cy="341114"/>
          </a:xfrm>
          <a:prstGeom prst="rect">
            <a:avLst/>
          </a:prstGeom>
          <a:noFill/>
          <a:ln/>
        </p:spPr>
        <p:txBody>
          <a:bodyPr wrap="none" lIns="0" tIns="0" rIns="0" bIns="0" rtlCol="0" anchor="t"/>
          <a:lstStyle/>
          <a:p>
            <a:pPr marL="0" indent="0" algn="l">
              <a:lnSpc>
                <a:spcPts val="2650"/>
              </a:lnSpc>
              <a:buNone/>
            </a:pPr>
            <a:r>
              <a:rPr lang="en-US" sz="2100" dirty="0">
                <a:solidFill>
                  <a:srgbClr val="E0D6DE"/>
                </a:solidFill>
                <a:latin typeface="Arial Nova" panose="020B0504020202020204" pitchFamily="34" charset="0"/>
                <a:ea typeface="Sora Medium" pitchFamily="34" charset="-122"/>
                <a:cs typeface="Sora Medium" pitchFamily="34" charset="-120"/>
              </a:rPr>
              <a:t>Functional Web Application</a:t>
            </a:r>
            <a:endParaRPr lang="en-US" sz="2100" dirty="0">
              <a:latin typeface="Arial Nova" panose="020B0504020202020204" pitchFamily="34" charset="0"/>
            </a:endParaRPr>
          </a:p>
        </p:txBody>
      </p:sp>
      <p:sp>
        <p:nvSpPr>
          <p:cNvPr id="7" name="Text 5"/>
          <p:cNvSpPr/>
          <p:nvPr/>
        </p:nvSpPr>
        <p:spPr>
          <a:xfrm>
            <a:off x="1660446" y="2087761"/>
            <a:ext cx="12037338" cy="581978"/>
          </a:xfrm>
          <a:prstGeom prst="rect">
            <a:avLst/>
          </a:prstGeom>
          <a:noFill/>
          <a:ln/>
        </p:spPr>
        <p:txBody>
          <a:bodyPr wrap="square" lIns="0" tIns="0" rIns="0" bIns="0" rtlCol="0" anchor="t"/>
          <a:lstStyle/>
          <a:p>
            <a:pPr marL="0" indent="0" algn="l">
              <a:lnSpc>
                <a:spcPts val="2250"/>
              </a:lnSpc>
              <a:buNone/>
            </a:pPr>
            <a:r>
              <a:rPr lang="en-US" dirty="0">
                <a:solidFill>
                  <a:srgbClr val="E0D6DE"/>
                </a:solidFill>
                <a:latin typeface="Arial Nova" panose="020B0504020202020204" pitchFamily="34" charset="0"/>
                <a:ea typeface="Noto Sans TC" pitchFamily="34" charset="-122"/>
                <a:cs typeface="Noto Sans TC" pitchFamily="34" charset="-120"/>
              </a:rPr>
              <a:t>A fully deployed, secure platform with user authentication, document storage, and real-time analysis capabilities. Users can create accounts, upload multiple contracts, and access their analysis history from any device.</a:t>
            </a:r>
            <a:endParaRPr lang="en-US" dirty="0">
              <a:latin typeface="Arial Nova" panose="020B0504020202020204" pitchFamily="34" charset="0"/>
            </a:endParaRPr>
          </a:p>
        </p:txBody>
      </p:sp>
      <p:sp>
        <p:nvSpPr>
          <p:cNvPr id="8" name="Shape 6"/>
          <p:cNvSpPr/>
          <p:nvPr/>
        </p:nvSpPr>
        <p:spPr>
          <a:xfrm>
            <a:off x="727829" y="3056453"/>
            <a:ext cx="13174742" cy="1441728"/>
          </a:xfrm>
          <a:prstGeom prst="roundRect">
            <a:avLst>
              <a:gd name="adj" fmla="val 1893"/>
            </a:avLst>
          </a:prstGeom>
          <a:solidFill>
            <a:srgbClr val="07070C"/>
          </a:solidFill>
          <a:ln w="22860">
            <a:solidFill>
              <a:srgbClr val="3F3F44"/>
            </a:solidFill>
            <a:prstDash val="solid"/>
          </a:ln>
        </p:spPr>
      </p:sp>
      <p:sp>
        <p:nvSpPr>
          <p:cNvPr id="9" name="Shape 7"/>
          <p:cNvSpPr/>
          <p:nvPr/>
        </p:nvSpPr>
        <p:spPr>
          <a:xfrm>
            <a:off x="750689" y="3079313"/>
            <a:ext cx="727829" cy="1396008"/>
          </a:xfrm>
          <a:prstGeom prst="rect">
            <a:avLst/>
          </a:prstGeom>
          <a:solidFill>
            <a:srgbClr val="26262B"/>
          </a:solidFill>
          <a:ln/>
        </p:spPr>
      </p:sp>
      <p:sp>
        <p:nvSpPr>
          <p:cNvPr id="10" name="Text 8"/>
          <p:cNvSpPr/>
          <p:nvPr/>
        </p:nvSpPr>
        <p:spPr>
          <a:xfrm>
            <a:off x="978098" y="3606760"/>
            <a:ext cx="272891" cy="341114"/>
          </a:xfrm>
          <a:prstGeom prst="rect">
            <a:avLst/>
          </a:prstGeom>
          <a:noFill/>
          <a:ln/>
        </p:spPr>
        <p:txBody>
          <a:bodyPr wrap="none" lIns="0" tIns="0" rIns="0" bIns="0" rtlCol="0" anchor="t"/>
          <a:lstStyle/>
          <a:p>
            <a:pPr marL="0" indent="0" algn="l">
              <a:lnSpc>
                <a:spcPts val="2100"/>
              </a:lnSpc>
              <a:buNone/>
            </a:pPr>
            <a:r>
              <a:rPr lang="en-US" sz="2100" dirty="0">
                <a:solidFill>
                  <a:srgbClr val="E0D6DE"/>
                </a:solidFill>
                <a:latin typeface="Arial Nova" panose="020B0504020202020204" pitchFamily="34" charset="0"/>
                <a:ea typeface="Sora Medium" pitchFamily="34" charset="-122"/>
                <a:cs typeface="Sora Medium" pitchFamily="34" charset="-120"/>
              </a:rPr>
              <a:t>2</a:t>
            </a:r>
            <a:endParaRPr lang="en-US" sz="2100" dirty="0">
              <a:latin typeface="Arial Nova" panose="020B0504020202020204" pitchFamily="34" charset="0"/>
            </a:endParaRPr>
          </a:p>
        </p:txBody>
      </p:sp>
      <p:sp>
        <p:nvSpPr>
          <p:cNvPr id="11" name="Text 9"/>
          <p:cNvSpPr/>
          <p:nvPr/>
        </p:nvSpPr>
        <p:spPr>
          <a:xfrm>
            <a:off x="1660446" y="3261241"/>
            <a:ext cx="2729389" cy="341114"/>
          </a:xfrm>
          <a:prstGeom prst="rect">
            <a:avLst/>
          </a:prstGeom>
          <a:noFill/>
          <a:ln/>
        </p:spPr>
        <p:txBody>
          <a:bodyPr wrap="none" lIns="0" tIns="0" rIns="0" bIns="0" rtlCol="0" anchor="t"/>
          <a:lstStyle/>
          <a:p>
            <a:pPr marL="0" indent="0" algn="l">
              <a:lnSpc>
                <a:spcPts val="2650"/>
              </a:lnSpc>
              <a:buNone/>
            </a:pPr>
            <a:r>
              <a:rPr lang="en-US" sz="2100" dirty="0">
                <a:solidFill>
                  <a:srgbClr val="E0D6DE"/>
                </a:solidFill>
                <a:latin typeface="Arial Nova" panose="020B0504020202020204" pitchFamily="34" charset="0"/>
                <a:ea typeface="Sora Medium" pitchFamily="34" charset="-122"/>
                <a:cs typeface="Sora Medium" pitchFamily="34" charset="-120"/>
              </a:rPr>
              <a:t>AI Analysis Engine</a:t>
            </a:r>
            <a:endParaRPr lang="en-US" sz="2100" dirty="0">
              <a:latin typeface="Arial Nova" panose="020B0504020202020204" pitchFamily="34" charset="0"/>
            </a:endParaRPr>
          </a:p>
        </p:txBody>
      </p:sp>
      <p:sp>
        <p:nvSpPr>
          <p:cNvPr id="12" name="Text 10"/>
          <p:cNvSpPr/>
          <p:nvPr/>
        </p:nvSpPr>
        <p:spPr>
          <a:xfrm>
            <a:off x="1660446" y="3711416"/>
            <a:ext cx="12037338" cy="581978"/>
          </a:xfrm>
          <a:prstGeom prst="rect">
            <a:avLst/>
          </a:prstGeom>
          <a:noFill/>
          <a:ln/>
        </p:spPr>
        <p:txBody>
          <a:bodyPr wrap="square" lIns="0" tIns="0" rIns="0" bIns="0" rtlCol="0" anchor="t"/>
          <a:lstStyle/>
          <a:p>
            <a:pPr marL="0" indent="0" algn="l">
              <a:lnSpc>
                <a:spcPts val="2250"/>
              </a:lnSpc>
              <a:buNone/>
            </a:pPr>
            <a:r>
              <a:rPr lang="en-US" dirty="0">
                <a:solidFill>
                  <a:srgbClr val="E0D6DE"/>
                </a:solidFill>
                <a:latin typeface="Arial Nova" panose="020B0504020202020204" pitchFamily="34" charset="0"/>
                <a:ea typeface="Noto Sans TC" pitchFamily="34" charset="-122"/>
                <a:cs typeface="Noto Sans TC" pitchFamily="34" charset="-120"/>
              </a:rPr>
              <a:t>A robust backend model capable of detecting specific legal risks across multiple contract types (employment, rental, service, NDA, partnership). The engine assigns context-aware risk scores ranging from low to critical severity.</a:t>
            </a:r>
            <a:endParaRPr lang="en-US" dirty="0">
              <a:latin typeface="Arial Nova" panose="020B0504020202020204" pitchFamily="34" charset="0"/>
            </a:endParaRPr>
          </a:p>
        </p:txBody>
      </p:sp>
      <p:sp>
        <p:nvSpPr>
          <p:cNvPr id="13" name="Shape 11"/>
          <p:cNvSpPr/>
          <p:nvPr/>
        </p:nvSpPr>
        <p:spPr>
          <a:xfrm>
            <a:off x="727829" y="4680109"/>
            <a:ext cx="13174742" cy="1441728"/>
          </a:xfrm>
          <a:prstGeom prst="roundRect">
            <a:avLst>
              <a:gd name="adj" fmla="val 1893"/>
            </a:avLst>
          </a:prstGeom>
          <a:solidFill>
            <a:srgbClr val="07070C"/>
          </a:solidFill>
          <a:ln w="22860">
            <a:solidFill>
              <a:srgbClr val="3F3F44"/>
            </a:solidFill>
            <a:prstDash val="solid"/>
          </a:ln>
        </p:spPr>
      </p:sp>
      <p:sp>
        <p:nvSpPr>
          <p:cNvPr id="14" name="Shape 12"/>
          <p:cNvSpPr/>
          <p:nvPr/>
        </p:nvSpPr>
        <p:spPr>
          <a:xfrm>
            <a:off x="750689" y="4702969"/>
            <a:ext cx="727829" cy="1396008"/>
          </a:xfrm>
          <a:prstGeom prst="rect">
            <a:avLst/>
          </a:prstGeom>
          <a:solidFill>
            <a:srgbClr val="26262B"/>
          </a:solidFill>
          <a:ln/>
        </p:spPr>
      </p:sp>
      <p:sp>
        <p:nvSpPr>
          <p:cNvPr id="15" name="Text 13"/>
          <p:cNvSpPr/>
          <p:nvPr/>
        </p:nvSpPr>
        <p:spPr>
          <a:xfrm>
            <a:off x="978098" y="5230416"/>
            <a:ext cx="272891" cy="341114"/>
          </a:xfrm>
          <a:prstGeom prst="rect">
            <a:avLst/>
          </a:prstGeom>
          <a:noFill/>
          <a:ln/>
        </p:spPr>
        <p:txBody>
          <a:bodyPr wrap="none" lIns="0" tIns="0" rIns="0" bIns="0" rtlCol="0" anchor="t"/>
          <a:lstStyle/>
          <a:p>
            <a:pPr marL="0" indent="0" algn="l">
              <a:lnSpc>
                <a:spcPts val="2100"/>
              </a:lnSpc>
              <a:buNone/>
            </a:pPr>
            <a:r>
              <a:rPr lang="en-US" sz="2100" dirty="0">
                <a:solidFill>
                  <a:srgbClr val="E0D6DE"/>
                </a:solidFill>
                <a:latin typeface="Arial Nova" panose="020B0504020202020204" pitchFamily="34" charset="0"/>
                <a:ea typeface="Sora Medium" pitchFamily="34" charset="-122"/>
                <a:cs typeface="Sora Medium" pitchFamily="34" charset="-120"/>
              </a:rPr>
              <a:t>3</a:t>
            </a:r>
            <a:endParaRPr lang="en-US" sz="2100" dirty="0">
              <a:latin typeface="Arial Nova" panose="020B0504020202020204" pitchFamily="34" charset="0"/>
            </a:endParaRPr>
          </a:p>
        </p:txBody>
      </p:sp>
      <p:sp>
        <p:nvSpPr>
          <p:cNvPr id="16" name="Text 14"/>
          <p:cNvSpPr/>
          <p:nvPr/>
        </p:nvSpPr>
        <p:spPr>
          <a:xfrm>
            <a:off x="1660446" y="4884896"/>
            <a:ext cx="3852148" cy="341114"/>
          </a:xfrm>
          <a:prstGeom prst="rect">
            <a:avLst/>
          </a:prstGeom>
          <a:noFill/>
          <a:ln/>
        </p:spPr>
        <p:txBody>
          <a:bodyPr wrap="none" lIns="0" tIns="0" rIns="0" bIns="0" rtlCol="0" anchor="t"/>
          <a:lstStyle/>
          <a:p>
            <a:pPr marL="0" indent="0" algn="l">
              <a:lnSpc>
                <a:spcPts val="2650"/>
              </a:lnSpc>
              <a:buNone/>
            </a:pPr>
            <a:r>
              <a:rPr lang="en-US" sz="2100" dirty="0">
                <a:solidFill>
                  <a:srgbClr val="E0D6DE"/>
                </a:solidFill>
                <a:latin typeface="Arial Nova" panose="020B0504020202020204" pitchFamily="34" charset="0"/>
                <a:ea typeface="Sora Medium" pitchFamily="34" charset="-122"/>
                <a:cs typeface="Sora Medium" pitchFamily="34" charset="-120"/>
              </a:rPr>
              <a:t>Interactive Report Interface</a:t>
            </a:r>
            <a:endParaRPr lang="en-US" sz="2100" dirty="0">
              <a:latin typeface="Arial Nova" panose="020B0504020202020204" pitchFamily="34" charset="0"/>
            </a:endParaRPr>
          </a:p>
        </p:txBody>
      </p:sp>
      <p:sp>
        <p:nvSpPr>
          <p:cNvPr id="17" name="Text 15"/>
          <p:cNvSpPr/>
          <p:nvPr/>
        </p:nvSpPr>
        <p:spPr>
          <a:xfrm>
            <a:off x="1660446" y="5335072"/>
            <a:ext cx="12037338" cy="581978"/>
          </a:xfrm>
          <a:prstGeom prst="rect">
            <a:avLst/>
          </a:prstGeom>
          <a:noFill/>
          <a:ln/>
        </p:spPr>
        <p:txBody>
          <a:bodyPr wrap="square" lIns="0" tIns="0" rIns="0" bIns="0" rtlCol="0" anchor="t"/>
          <a:lstStyle/>
          <a:p>
            <a:pPr marL="0" indent="0" algn="l">
              <a:lnSpc>
                <a:spcPts val="2250"/>
              </a:lnSpc>
              <a:buNone/>
            </a:pPr>
            <a:r>
              <a:rPr lang="en-US" dirty="0">
                <a:solidFill>
                  <a:srgbClr val="E0D6DE"/>
                </a:solidFill>
                <a:latin typeface="Arial Nova" panose="020B0504020202020204" pitchFamily="34" charset="0"/>
                <a:ea typeface="Noto Sans TC" pitchFamily="34" charset="-122"/>
                <a:cs typeface="Noto Sans TC" pitchFamily="34" charset="-120"/>
              </a:rPr>
              <a:t>A user-friendly document viewer that highlights dangerous terms in red/orange color coding and provides on-hover pop-up explanations in simple, conversational language. Includes downloadable PDF reports with recommendations.</a:t>
            </a:r>
            <a:endParaRPr lang="en-US" dirty="0">
              <a:latin typeface="Arial Nova" panose="020B0504020202020204" pitchFamily="34" charset="0"/>
            </a:endParaRPr>
          </a:p>
        </p:txBody>
      </p:sp>
      <p:sp>
        <p:nvSpPr>
          <p:cNvPr id="18" name="Shape 16"/>
          <p:cNvSpPr/>
          <p:nvPr/>
        </p:nvSpPr>
        <p:spPr>
          <a:xfrm>
            <a:off x="727829" y="6303764"/>
            <a:ext cx="13174742" cy="1441728"/>
          </a:xfrm>
          <a:prstGeom prst="roundRect">
            <a:avLst>
              <a:gd name="adj" fmla="val 1893"/>
            </a:avLst>
          </a:prstGeom>
          <a:solidFill>
            <a:srgbClr val="07070C"/>
          </a:solidFill>
          <a:ln w="22860">
            <a:solidFill>
              <a:srgbClr val="3F3F44"/>
            </a:solidFill>
            <a:prstDash val="solid"/>
          </a:ln>
        </p:spPr>
      </p:sp>
      <p:sp>
        <p:nvSpPr>
          <p:cNvPr id="19" name="Shape 17"/>
          <p:cNvSpPr/>
          <p:nvPr/>
        </p:nvSpPr>
        <p:spPr>
          <a:xfrm>
            <a:off x="750689" y="6326624"/>
            <a:ext cx="727829" cy="1396008"/>
          </a:xfrm>
          <a:prstGeom prst="rect">
            <a:avLst/>
          </a:prstGeom>
          <a:solidFill>
            <a:srgbClr val="26262B"/>
          </a:solidFill>
          <a:ln/>
        </p:spPr>
      </p:sp>
      <p:sp>
        <p:nvSpPr>
          <p:cNvPr id="20" name="Text 18"/>
          <p:cNvSpPr/>
          <p:nvPr/>
        </p:nvSpPr>
        <p:spPr>
          <a:xfrm>
            <a:off x="978098" y="6854071"/>
            <a:ext cx="272891" cy="341114"/>
          </a:xfrm>
          <a:prstGeom prst="rect">
            <a:avLst/>
          </a:prstGeom>
          <a:noFill/>
          <a:ln/>
        </p:spPr>
        <p:txBody>
          <a:bodyPr wrap="none" lIns="0" tIns="0" rIns="0" bIns="0" rtlCol="0" anchor="t"/>
          <a:lstStyle/>
          <a:p>
            <a:pPr marL="0" indent="0" algn="l">
              <a:lnSpc>
                <a:spcPts val="2100"/>
              </a:lnSpc>
              <a:buNone/>
            </a:pPr>
            <a:r>
              <a:rPr lang="en-US" sz="2100" dirty="0">
                <a:solidFill>
                  <a:srgbClr val="E0D6DE"/>
                </a:solidFill>
                <a:latin typeface="Arial Nova" panose="020B0504020202020204" pitchFamily="34" charset="0"/>
                <a:ea typeface="Sora Medium" pitchFamily="34" charset="-122"/>
                <a:cs typeface="Sora Medium" pitchFamily="34" charset="-120"/>
              </a:rPr>
              <a:t>4</a:t>
            </a:r>
            <a:endParaRPr lang="en-US" sz="2100" dirty="0">
              <a:latin typeface="Arial Nova" panose="020B0504020202020204" pitchFamily="34" charset="0"/>
            </a:endParaRPr>
          </a:p>
        </p:txBody>
      </p:sp>
      <p:sp>
        <p:nvSpPr>
          <p:cNvPr id="21" name="Text 19"/>
          <p:cNvSpPr/>
          <p:nvPr/>
        </p:nvSpPr>
        <p:spPr>
          <a:xfrm>
            <a:off x="1660446" y="6508552"/>
            <a:ext cx="4066223" cy="341114"/>
          </a:xfrm>
          <a:prstGeom prst="rect">
            <a:avLst/>
          </a:prstGeom>
          <a:noFill/>
          <a:ln/>
        </p:spPr>
        <p:txBody>
          <a:bodyPr wrap="none" lIns="0" tIns="0" rIns="0" bIns="0" rtlCol="0" anchor="t"/>
          <a:lstStyle/>
          <a:p>
            <a:pPr marL="0" indent="0" algn="l">
              <a:lnSpc>
                <a:spcPts val="2650"/>
              </a:lnSpc>
              <a:buNone/>
            </a:pPr>
            <a:r>
              <a:rPr lang="en-US" sz="2100" dirty="0">
                <a:solidFill>
                  <a:srgbClr val="E0D6DE"/>
                </a:solidFill>
                <a:latin typeface="Arial Nova" panose="020B0504020202020204" pitchFamily="34" charset="0"/>
                <a:ea typeface="Sora Medium" pitchFamily="34" charset="-122"/>
                <a:cs typeface="Sora Medium" pitchFamily="34" charset="-120"/>
              </a:rPr>
              <a:t>Validation &amp; Accuracy Report</a:t>
            </a:r>
            <a:endParaRPr lang="en-US" sz="2100" dirty="0">
              <a:latin typeface="Arial Nova" panose="020B0504020202020204" pitchFamily="34" charset="0"/>
            </a:endParaRPr>
          </a:p>
        </p:txBody>
      </p:sp>
      <p:sp>
        <p:nvSpPr>
          <p:cNvPr id="22" name="Text 20"/>
          <p:cNvSpPr/>
          <p:nvPr/>
        </p:nvSpPr>
        <p:spPr>
          <a:xfrm>
            <a:off x="1660446" y="6958727"/>
            <a:ext cx="12037338" cy="581978"/>
          </a:xfrm>
          <a:prstGeom prst="rect">
            <a:avLst/>
          </a:prstGeom>
          <a:noFill/>
          <a:ln/>
        </p:spPr>
        <p:txBody>
          <a:bodyPr wrap="square" lIns="0" tIns="0" rIns="0" bIns="0" rtlCol="0" anchor="t"/>
          <a:lstStyle/>
          <a:p>
            <a:pPr marL="0" indent="0" algn="l">
              <a:lnSpc>
                <a:spcPts val="2250"/>
              </a:lnSpc>
              <a:buNone/>
            </a:pPr>
            <a:r>
              <a:rPr lang="en-US" dirty="0">
                <a:solidFill>
                  <a:srgbClr val="E0D6DE"/>
                </a:solidFill>
                <a:latin typeface="Arial Nova" panose="020B0504020202020204" pitchFamily="34" charset="0"/>
                <a:ea typeface="Noto Sans TC" pitchFamily="34" charset="-122"/>
                <a:cs typeface="Noto Sans TC" pitchFamily="34" charset="-120"/>
              </a:rPr>
              <a:t>Comprehensive testing documentation demonstrating the model's precision and recall in correctly identifying risks across a diverse test dataset. Includes confusion matrices, F1 scores, and real-world case study validations.</a:t>
            </a:r>
            <a:endParaRPr lang="en-US" dirty="0">
              <a:latin typeface="Arial Nova" panose="020B05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50307" y="378381"/>
            <a:ext cx="3937159" cy="429935"/>
          </a:xfrm>
          <a:prstGeom prst="rect">
            <a:avLst/>
          </a:prstGeom>
          <a:noFill/>
          <a:ln/>
        </p:spPr>
        <p:txBody>
          <a:bodyPr wrap="none" lIns="0" tIns="0" rIns="0" bIns="0" rtlCol="0" anchor="t"/>
          <a:lstStyle/>
          <a:p>
            <a:pPr marL="0" indent="0" algn="l">
              <a:lnSpc>
                <a:spcPts val="3350"/>
              </a:lnSpc>
              <a:buNone/>
            </a:pPr>
            <a:r>
              <a:rPr lang="en-US" sz="2700" dirty="0">
                <a:solidFill>
                  <a:srgbClr val="97B8FF"/>
                </a:solidFill>
                <a:latin typeface="Arial Nova" panose="020B0504020202020204" pitchFamily="34" charset="0"/>
                <a:ea typeface="Sora Medium" pitchFamily="34" charset="-122"/>
                <a:cs typeface="Sora Medium" pitchFamily="34" charset="-120"/>
              </a:rPr>
              <a:t>Impact &amp; Future Vision</a:t>
            </a:r>
            <a:endParaRPr lang="en-US" sz="2700" dirty="0">
              <a:latin typeface="Arial Nova" panose="020B0504020202020204" pitchFamily="34" charset="0"/>
            </a:endParaRPr>
          </a:p>
        </p:txBody>
      </p:sp>
      <p:sp>
        <p:nvSpPr>
          <p:cNvPr id="3" name="Shape 1"/>
          <p:cNvSpPr/>
          <p:nvPr/>
        </p:nvSpPr>
        <p:spPr>
          <a:xfrm>
            <a:off x="550307" y="1169432"/>
            <a:ext cx="7290197" cy="1288018"/>
          </a:xfrm>
          <a:prstGeom prst="roundRect">
            <a:avLst>
              <a:gd name="adj" fmla="val 25641"/>
            </a:avLst>
          </a:prstGeom>
          <a:solidFill>
            <a:srgbClr val="26262B"/>
          </a:solidFill>
          <a:ln/>
        </p:spPr>
      </p:sp>
      <p:sp>
        <p:nvSpPr>
          <p:cNvPr id="4" name="Text 2"/>
          <p:cNvSpPr/>
          <p:nvPr/>
        </p:nvSpPr>
        <p:spPr>
          <a:xfrm>
            <a:off x="687824" y="1306949"/>
            <a:ext cx="1719977" cy="215027"/>
          </a:xfrm>
          <a:prstGeom prst="rect">
            <a:avLst/>
          </a:prstGeom>
          <a:noFill/>
          <a:ln/>
        </p:spPr>
        <p:txBody>
          <a:bodyPr wrap="none" lIns="0" tIns="0" rIns="0" bIns="0" rtlCol="0" anchor="t"/>
          <a:lstStyle/>
          <a:p>
            <a:pPr marL="0" indent="0" algn="l">
              <a:lnSpc>
                <a:spcPts val="1650"/>
              </a:lnSpc>
              <a:buNone/>
            </a:pPr>
            <a:r>
              <a:rPr lang="en-US" dirty="0">
                <a:solidFill>
                  <a:srgbClr val="E0D6DE"/>
                </a:solidFill>
                <a:latin typeface="Arial Nova" panose="020B0504020202020204" pitchFamily="34" charset="0"/>
                <a:ea typeface="Sora Medium" pitchFamily="34" charset="-122"/>
                <a:cs typeface="Sora Medium" pitchFamily="34" charset="-120"/>
              </a:rPr>
              <a:t>Social Impact</a:t>
            </a:r>
            <a:endParaRPr lang="en-US" dirty="0">
              <a:latin typeface="Arial Nova" panose="020B0504020202020204" pitchFamily="34" charset="0"/>
            </a:endParaRPr>
          </a:p>
        </p:txBody>
      </p:sp>
      <p:sp>
        <p:nvSpPr>
          <p:cNvPr id="5" name="Text 3"/>
          <p:cNvSpPr/>
          <p:nvPr/>
        </p:nvSpPr>
        <p:spPr>
          <a:xfrm>
            <a:off x="687824" y="1659493"/>
            <a:ext cx="7015163" cy="660440"/>
          </a:xfrm>
          <a:prstGeom prst="rect">
            <a:avLst/>
          </a:prstGeom>
          <a:noFill/>
          <a:ln/>
        </p:spPr>
        <p:txBody>
          <a:bodyPr wrap="square" lIns="0" tIns="0" rIns="0" bIns="0" rtlCol="0" anchor="t"/>
          <a:lstStyle/>
          <a:p>
            <a:pPr marL="0" indent="0" algn="l">
              <a:lnSpc>
                <a:spcPts val="1700"/>
              </a:lnSpc>
              <a:buNone/>
            </a:pPr>
            <a:r>
              <a:rPr lang="en-US" sz="1400" dirty="0">
                <a:solidFill>
                  <a:srgbClr val="E0D6DE"/>
                </a:solidFill>
                <a:latin typeface="Arial Nova" panose="020B0504020202020204" pitchFamily="34" charset="0"/>
                <a:ea typeface="Noto Sans TC" pitchFamily="34" charset="-122"/>
                <a:cs typeface="Noto Sans TC" pitchFamily="34" charset="-120"/>
              </a:rPr>
              <a:t>LexGuard addresses a critical gap in legal accessibility, protecting non-experts from predatory contracts and information asymmetry. This project has the potential to prevent financial exploitation and empower thousands of individuals.</a:t>
            </a:r>
            <a:endParaRPr lang="en-US" sz="1400" dirty="0">
              <a:latin typeface="Arial Nova" panose="020B0504020202020204" pitchFamily="34" charset="0"/>
            </a:endParaRPr>
          </a:p>
        </p:txBody>
      </p:sp>
      <p:sp>
        <p:nvSpPr>
          <p:cNvPr id="6" name="Shape 4"/>
          <p:cNvSpPr/>
          <p:nvPr/>
        </p:nvSpPr>
        <p:spPr>
          <a:xfrm>
            <a:off x="550307" y="2653067"/>
            <a:ext cx="7290197" cy="1241560"/>
          </a:xfrm>
          <a:prstGeom prst="roundRect">
            <a:avLst>
              <a:gd name="adj" fmla="val 30926"/>
            </a:avLst>
          </a:prstGeom>
          <a:solidFill>
            <a:srgbClr val="26262B"/>
          </a:solidFill>
          <a:ln/>
        </p:spPr>
      </p:sp>
      <p:sp>
        <p:nvSpPr>
          <p:cNvPr id="7" name="Text 5"/>
          <p:cNvSpPr/>
          <p:nvPr/>
        </p:nvSpPr>
        <p:spPr>
          <a:xfrm>
            <a:off x="687824" y="2790584"/>
            <a:ext cx="1719977" cy="215027"/>
          </a:xfrm>
          <a:prstGeom prst="rect">
            <a:avLst/>
          </a:prstGeom>
          <a:noFill/>
          <a:ln/>
        </p:spPr>
        <p:txBody>
          <a:bodyPr wrap="none" lIns="0" tIns="0" rIns="0" bIns="0" rtlCol="0" anchor="t"/>
          <a:lstStyle/>
          <a:p>
            <a:pPr marL="0" indent="0" algn="l">
              <a:lnSpc>
                <a:spcPts val="1650"/>
              </a:lnSpc>
              <a:buNone/>
            </a:pPr>
            <a:r>
              <a:rPr lang="en-US" dirty="0">
                <a:solidFill>
                  <a:srgbClr val="E0D6DE"/>
                </a:solidFill>
                <a:latin typeface="Arial Nova" panose="020B0504020202020204" pitchFamily="34" charset="0"/>
                <a:ea typeface="Sora Medium" pitchFamily="34" charset="-122"/>
                <a:cs typeface="Sora Medium" pitchFamily="34" charset="-120"/>
              </a:rPr>
              <a:t>Technical Merit</a:t>
            </a:r>
            <a:endParaRPr lang="en-US" dirty="0">
              <a:latin typeface="Arial Nova" panose="020B0504020202020204" pitchFamily="34" charset="0"/>
            </a:endParaRPr>
          </a:p>
        </p:txBody>
      </p:sp>
      <p:sp>
        <p:nvSpPr>
          <p:cNvPr id="8" name="Text 6"/>
          <p:cNvSpPr/>
          <p:nvPr/>
        </p:nvSpPr>
        <p:spPr>
          <a:xfrm>
            <a:off x="687824" y="3143128"/>
            <a:ext cx="7015163" cy="440293"/>
          </a:xfrm>
          <a:prstGeom prst="rect">
            <a:avLst/>
          </a:prstGeom>
          <a:noFill/>
          <a:ln/>
        </p:spPr>
        <p:txBody>
          <a:bodyPr wrap="square" lIns="0" tIns="0" rIns="0" bIns="0" rtlCol="0" anchor="t"/>
          <a:lstStyle/>
          <a:p>
            <a:pPr marL="0" indent="0" algn="l">
              <a:lnSpc>
                <a:spcPts val="1700"/>
              </a:lnSpc>
              <a:buNone/>
            </a:pPr>
            <a:r>
              <a:rPr lang="en-US" sz="1400" dirty="0">
                <a:solidFill>
                  <a:srgbClr val="E0D6DE"/>
                </a:solidFill>
                <a:latin typeface="Arial Nova" panose="020B0504020202020204" pitchFamily="34" charset="0"/>
                <a:ea typeface="Noto Sans TC" pitchFamily="34" charset="-122"/>
                <a:cs typeface="Noto Sans TC" pitchFamily="34" charset="-120"/>
              </a:rPr>
              <a:t>Demonstrates advanced competency in full-stack development (Django), cutting-edge AI (Graph Neural Networks), and real-world NLP applications. Showcases ability to integrate multiple complex technologies.</a:t>
            </a:r>
            <a:endParaRPr lang="en-US" sz="1400" dirty="0">
              <a:latin typeface="Arial Nova" panose="020B0504020202020204" pitchFamily="34" charset="0"/>
            </a:endParaRPr>
          </a:p>
        </p:txBody>
      </p:sp>
      <p:sp>
        <p:nvSpPr>
          <p:cNvPr id="9" name="Shape 7"/>
          <p:cNvSpPr/>
          <p:nvPr/>
        </p:nvSpPr>
        <p:spPr>
          <a:xfrm>
            <a:off x="565547" y="4090245"/>
            <a:ext cx="7290197" cy="1280930"/>
          </a:xfrm>
          <a:prstGeom prst="roundRect">
            <a:avLst>
              <a:gd name="adj" fmla="val 30926"/>
            </a:avLst>
          </a:prstGeom>
          <a:solidFill>
            <a:srgbClr val="26262B"/>
          </a:solidFill>
          <a:ln/>
        </p:spPr>
      </p:sp>
      <p:sp>
        <p:nvSpPr>
          <p:cNvPr id="10" name="Text 8"/>
          <p:cNvSpPr/>
          <p:nvPr/>
        </p:nvSpPr>
        <p:spPr>
          <a:xfrm>
            <a:off x="703064" y="4227762"/>
            <a:ext cx="1896785" cy="215027"/>
          </a:xfrm>
          <a:prstGeom prst="rect">
            <a:avLst/>
          </a:prstGeom>
          <a:noFill/>
          <a:ln/>
        </p:spPr>
        <p:txBody>
          <a:bodyPr wrap="none" lIns="0" tIns="0" rIns="0" bIns="0" rtlCol="0" anchor="t"/>
          <a:lstStyle/>
          <a:p>
            <a:pPr marL="0" indent="0" algn="l">
              <a:lnSpc>
                <a:spcPts val="1650"/>
              </a:lnSpc>
              <a:buNone/>
            </a:pPr>
            <a:r>
              <a:rPr lang="en-US" dirty="0">
                <a:solidFill>
                  <a:srgbClr val="E0D6DE"/>
                </a:solidFill>
                <a:latin typeface="Arial Nova" panose="020B0504020202020204" pitchFamily="34" charset="0"/>
                <a:ea typeface="Sora Medium" pitchFamily="34" charset="-122"/>
                <a:cs typeface="Sora Medium" pitchFamily="34" charset="-120"/>
              </a:rPr>
              <a:t>Future Enhancements</a:t>
            </a:r>
            <a:endParaRPr lang="en-US" dirty="0">
              <a:latin typeface="Arial Nova" panose="020B0504020202020204" pitchFamily="34" charset="0"/>
            </a:endParaRPr>
          </a:p>
        </p:txBody>
      </p:sp>
      <p:sp>
        <p:nvSpPr>
          <p:cNvPr id="11" name="Text 9"/>
          <p:cNvSpPr/>
          <p:nvPr/>
        </p:nvSpPr>
        <p:spPr>
          <a:xfrm>
            <a:off x="703064" y="4580306"/>
            <a:ext cx="7015163" cy="440293"/>
          </a:xfrm>
          <a:prstGeom prst="rect">
            <a:avLst/>
          </a:prstGeom>
          <a:noFill/>
          <a:ln/>
        </p:spPr>
        <p:txBody>
          <a:bodyPr wrap="square" lIns="0" tIns="0" rIns="0" bIns="0" rtlCol="0" anchor="t"/>
          <a:lstStyle/>
          <a:p>
            <a:pPr marL="0" indent="0" algn="l">
              <a:lnSpc>
                <a:spcPts val="1700"/>
              </a:lnSpc>
              <a:buNone/>
            </a:pPr>
            <a:r>
              <a:rPr lang="en-US" sz="1400" dirty="0">
                <a:solidFill>
                  <a:srgbClr val="E0D6DE"/>
                </a:solidFill>
                <a:latin typeface="Arial Nova" panose="020B0504020202020204" pitchFamily="34" charset="0"/>
                <a:ea typeface="Noto Sans TC" pitchFamily="34" charset="-122"/>
                <a:cs typeface="Noto Sans TC" pitchFamily="34" charset="-120"/>
              </a:rPr>
              <a:t>Potential expansions include multi-language support, contract comparison features, clause negotiation suggestions, integration with e-signature platforms, and mobile applications for on-the-go analysis.</a:t>
            </a:r>
            <a:endParaRPr lang="en-US" sz="1400" dirty="0">
              <a:latin typeface="Arial Nova" panose="020B0504020202020204" pitchFamily="34" charset="0"/>
            </a:endParaRPr>
          </a:p>
        </p:txBody>
      </p:sp>
      <p:sp>
        <p:nvSpPr>
          <p:cNvPr id="12" name="Text 10"/>
          <p:cNvSpPr/>
          <p:nvPr/>
        </p:nvSpPr>
        <p:spPr>
          <a:xfrm>
            <a:off x="687824" y="5624893"/>
            <a:ext cx="7083862" cy="440293"/>
          </a:xfrm>
          <a:prstGeom prst="rect">
            <a:avLst/>
          </a:prstGeom>
          <a:noFill/>
          <a:ln/>
        </p:spPr>
        <p:txBody>
          <a:bodyPr wrap="square" lIns="0" tIns="0" rIns="0" bIns="0" rtlCol="0" anchor="t"/>
          <a:lstStyle/>
          <a:p>
            <a:pPr marL="0" indent="0" algn="l">
              <a:lnSpc>
                <a:spcPts val="1700"/>
              </a:lnSpc>
              <a:buNone/>
            </a:pPr>
            <a:r>
              <a:rPr lang="en-US" sz="1400" dirty="0">
                <a:solidFill>
                  <a:srgbClr val="E0D6DE"/>
                </a:solidFill>
                <a:latin typeface="Arial Nova" panose="020B0504020202020204" pitchFamily="34" charset="0"/>
                <a:ea typeface="Noto Sans TC" pitchFamily="34" charset="-122"/>
                <a:cs typeface="Noto Sans TC" pitchFamily="34" charset="-120"/>
              </a:rPr>
              <a:t>"By combining robust software engineering with semantic AI, LexGuard transforms the way individuals interact with the law—making justice more accessible, one contract at a time."</a:t>
            </a:r>
            <a:endParaRPr lang="en-US" sz="1400" dirty="0">
              <a:latin typeface="Arial Nova" panose="020B0504020202020204" pitchFamily="34" charset="0"/>
            </a:endParaRPr>
          </a:p>
        </p:txBody>
      </p:sp>
      <p:sp>
        <p:nvSpPr>
          <p:cNvPr id="13" name="Shape 11"/>
          <p:cNvSpPr/>
          <p:nvPr/>
        </p:nvSpPr>
        <p:spPr>
          <a:xfrm>
            <a:off x="550306" y="5624893"/>
            <a:ext cx="45719" cy="613861"/>
          </a:xfrm>
          <a:prstGeom prst="rect">
            <a:avLst/>
          </a:prstGeom>
          <a:solidFill>
            <a:srgbClr val="97B8FF"/>
          </a:solidFill>
          <a:ln/>
        </p:spPr>
      </p:sp>
      <p:pic>
        <p:nvPicPr>
          <p:cNvPr id="14"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83880" y="1169432"/>
            <a:ext cx="5903714" cy="5903714"/>
          </a:xfrm>
          <a:prstGeom prst="rect">
            <a:avLst/>
          </a:prstGeom>
        </p:spPr>
      </p:pic>
      <p:sp>
        <p:nvSpPr>
          <p:cNvPr id="15" name="Shape 12"/>
          <p:cNvSpPr/>
          <p:nvPr/>
        </p:nvSpPr>
        <p:spPr>
          <a:xfrm>
            <a:off x="8183880" y="6720601"/>
            <a:ext cx="5903714" cy="1377315"/>
          </a:xfrm>
          <a:prstGeom prst="roundRect">
            <a:avLst>
              <a:gd name="adj" fmla="val 1499"/>
            </a:avLst>
          </a:prstGeom>
          <a:solidFill>
            <a:srgbClr val="00184D"/>
          </a:solidFill>
          <a:ln/>
        </p:spPr>
      </p:sp>
      <p:pic>
        <p:nvPicPr>
          <p:cNvPr id="16" name="Image 1" descr="preencoded.png"/>
          <p:cNvPicPr>
            <a:picLocks noChangeAspect="1"/>
          </p:cNvPicPr>
          <p:nvPr/>
        </p:nvPicPr>
        <p:blipFill>
          <a:blip r:embed="rId4"/>
          <a:stretch>
            <a:fillRect/>
          </a:stretch>
        </p:blipFill>
        <p:spPr>
          <a:xfrm>
            <a:off x="8321397" y="6901933"/>
            <a:ext cx="214908" cy="171926"/>
          </a:xfrm>
          <a:prstGeom prst="rect">
            <a:avLst/>
          </a:prstGeom>
        </p:spPr>
      </p:pic>
      <p:sp>
        <p:nvSpPr>
          <p:cNvPr id="17" name="Text 13"/>
          <p:cNvSpPr/>
          <p:nvPr/>
        </p:nvSpPr>
        <p:spPr>
          <a:xfrm>
            <a:off x="8673822" y="6892408"/>
            <a:ext cx="1775936" cy="215027"/>
          </a:xfrm>
          <a:prstGeom prst="rect">
            <a:avLst/>
          </a:prstGeom>
          <a:noFill/>
          <a:ln/>
        </p:spPr>
        <p:txBody>
          <a:bodyPr wrap="none" lIns="0" tIns="0" rIns="0" bIns="0" rtlCol="0" anchor="t"/>
          <a:lstStyle/>
          <a:p>
            <a:pPr marL="0" indent="0" algn="l">
              <a:lnSpc>
                <a:spcPts val="1650"/>
              </a:lnSpc>
              <a:buNone/>
            </a:pPr>
            <a:r>
              <a:rPr lang="en-US" sz="1350" dirty="0">
                <a:solidFill>
                  <a:srgbClr val="FFFFFF"/>
                </a:solidFill>
                <a:latin typeface="Arial Nova" panose="020B0504020202020204" pitchFamily="34" charset="0"/>
                <a:ea typeface="Sora Medium" pitchFamily="34" charset="-122"/>
                <a:cs typeface="Sora Medium" pitchFamily="34" charset="-120"/>
              </a:rPr>
              <a:t>Project Significance</a:t>
            </a:r>
            <a:endParaRPr lang="en-US" sz="1350" dirty="0">
              <a:latin typeface="Arial Nova" panose="020B0504020202020204" pitchFamily="34" charset="0"/>
            </a:endParaRPr>
          </a:p>
        </p:txBody>
      </p:sp>
      <p:sp>
        <p:nvSpPr>
          <p:cNvPr id="18" name="Text 14"/>
          <p:cNvSpPr/>
          <p:nvPr/>
        </p:nvSpPr>
        <p:spPr>
          <a:xfrm>
            <a:off x="8673822" y="7244952"/>
            <a:ext cx="5276255" cy="660440"/>
          </a:xfrm>
          <a:prstGeom prst="rect">
            <a:avLst/>
          </a:prstGeom>
          <a:noFill/>
          <a:ln/>
        </p:spPr>
        <p:txBody>
          <a:bodyPr wrap="square" lIns="0" tIns="0" rIns="0" bIns="0" rtlCol="0" anchor="t"/>
          <a:lstStyle/>
          <a:p>
            <a:pPr marL="0" indent="0" algn="l">
              <a:lnSpc>
                <a:spcPts val="1700"/>
              </a:lnSpc>
              <a:buNone/>
            </a:pPr>
            <a:r>
              <a:rPr lang="en-US" sz="1050" dirty="0">
                <a:solidFill>
                  <a:srgbClr val="FFFFFF"/>
                </a:solidFill>
                <a:latin typeface="Arial Nova" panose="020B0504020202020204" pitchFamily="34" charset="0"/>
                <a:ea typeface="Noto Sans TC" pitchFamily="34" charset="-122"/>
                <a:cs typeface="Noto Sans TC" pitchFamily="34" charset="-120"/>
              </a:rPr>
              <a:t>This project bridges the gap between legal expertise and everyday users, demonstrating how AI can serve social good while showcasing technical excellence in machine learning and software development.</a:t>
            </a:r>
            <a:endParaRPr lang="en-US" sz="1050" dirty="0">
              <a:latin typeface="Arial Nova" panose="020B05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641515"/>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97B8FF"/>
                </a:solidFill>
                <a:latin typeface="Arial Nova" panose="020B0504020202020204" pitchFamily="34" charset="0"/>
                <a:ea typeface="Sora Medium" pitchFamily="34" charset="-122"/>
                <a:cs typeface="Sora Medium" pitchFamily="34" charset="-120"/>
              </a:rPr>
              <a:t>What is LexGuard?</a:t>
            </a:r>
            <a:endParaRPr lang="en-US" sz="3900" dirty="0">
              <a:latin typeface="Arial Nova" panose="020B0504020202020204" pitchFamily="34" charset="0"/>
            </a:endParaRPr>
          </a:p>
        </p:txBody>
      </p:sp>
      <p:sp>
        <p:nvSpPr>
          <p:cNvPr id="3" name="Text 1"/>
          <p:cNvSpPr/>
          <p:nvPr/>
        </p:nvSpPr>
        <p:spPr>
          <a:xfrm>
            <a:off x="793790" y="2660690"/>
            <a:ext cx="6279356" cy="1587698"/>
          </a:xfrm>
          <a:prstGeom prst="rect">
            <a:avLst/>
          </a:prstGeom>
          <a:noFill/>
          <a:ln/>
        </p:spPr>
        <p:txBody>
          <a:bodyPr wrap="square" lIns="0" tIns="0" rIns="0" bIns="0" rtlCol="0" anchor="t"/>
          <a:lstStyle/>
          <a:p>
            <a:pPr marL="0" indent="0" algn="l">
              <a:lnSpc>
                <a:spcPts val="2500"/>
              </a:lnSpc>
              <a:buNone/>
            </a:pPr>
            <a:r>
              <a:rPr lang="en-US" dirty="0">
                <a:solidFill>
                  <a:srgbClr val="E0D6DE"/>
                </a:solidFill>
                <a:latin typeface="Arial Nova" panose="020B0504020202020204" pitchFamily="34" charset="0"/>
                <a:ea typeface="Noto Sans TC" pitchFamily="34" charset="-122"/>
                <a:cs typeface="Noto Sans TC" pitchFamily="34" charset="-120"/>
              </a:rPr>
              <a:t>LexGuard is a revolutionary web-based platform designed to democratize legal understanding by making complex contracts accessible to non-experts. In today's world, legal agreements govern nearly every aspect of our professional and personal lives—yet most people lack the resources to properly understand them.</a:t>
            </a:r>
            <a:endParaRPr lang="en-US" dirty="0">
              <a:latin typeface="Arial Nova" panose="020B0504020202020204" pitchFamily="34" charset="0"/>
            </a:endParaRPr>
          </a:p>
        </p:txBody>
      </p:sp>
      <p:sp>
        <p:nvSpPr>
          <p:cNvPr id="4" name="Text 2"/>
          <p:cNvSpPr/>
          <p:nvPr/>
        </p:nvSpPr>
        <p:spPr>
          <a:xfrm>
            <a:off x="793790" y="4667369"/>
            <a:ext cx="6279356" cy="1905238"/>
          </a:xfrm>
          <a:prstGeom prst="rect">
            <a:avLst/>
          </a:prstGeom>
          <a:noFill/>
          <a:ln/>
        </p:spPr>
        <p:txBody>
          <a:bodyPr wrap="square" lIns="0" tIns="0" rIns="0" bIns="0" rtlCol="0" anchor="t"/>
          <a:lstStyle/>
          <a:p>
            <a:pPr marL="0" indent="0" algn="l">
              <a:lnSpc>
                <a:spcPts val="2500"/>
              </a:lnSpc>
              <a:buNone/>
            </a:pPr>
            <a:r>
              <a:rPr lang="en-US" dirty="0">
                <a:solidFill>
                  <a:srgbClr val="E0D6DE"/>
                </a:solidFill>
                <a:latin typeface="Arial Nova" panose="020B0504020202020204" pitchFamily="34" charset="0"/>
                <a:ea typeface="Noto Sans TC" pitchFamily="34" charset="-122"/>
                <a:cs typeface="Noto Sans TC" pitchFamily="34" charset="-120"/>
              </a:rPr>
              <a:t>Unlike standard text search tools that only look for keywords, LexGuard utilizes Artificial Intelligence to understand semantic context and relational dependencies between different legal clauses. This means the platform doesn't just find words—it understands how different sections of a contract interact with and influence each other.</a:t>
            </a:r>
            <a:endParaRPr lang="en-US" dirty="0">
              <a:latin typeface="Arial Nova" panose="020B0504020202020204" pitchFamily="34" charset="0"/>
            </a:endParaRPr>
          </a:p>
        </p:txBody>
      </p:sp>
      <p:sp>
        <p:nvSpPr>
          <p:cNvPr id="5" name="Text 3"/>
          <p:cNvSpPr/>
          <p:nvPr/>
        </p:nvSpPr>
        <p:spPr>
          <a:xfrm>
            <a:off x="7564874" y="2680455"/>
            <a:ext cx="2480905" cy="310158"/>
          </a:xfrm>
          <a:prstGeom prst="rect">
            <a:avLst/>
          </a:prstGeom>
          <a:noFill/>
          <a:ln/>
        </p:spPr>
        <p:txBody>
          <a:bodyPr wrap="none" lIns="0" tIns="0" rIns="0" bIns="0" rtlCol="0" anchor="t"/>
          <a:lstStyle/>
          <a:p>
            <a:pPr marL="0" indent="0" algn="l">
              <a:lnSpc>
                <a:spcPts val="2400"/>
              </a:lnSpc>
              <a:buNone/>
            </a:pPr>
            <a:r>
              <a:rPr lang="en-US" sz="2400" dirty="0">
                <a:solidFill>
                  <a:srgbClr val="97B8FF"/>
                </a:solidFill>
                <a:latin typeface="Arial Nova" panose="020B0504020202020204" pitchFamily="34" charset="0"/>
                <a:ea typeface="Sora Medium" pitchFamily="34" charset="-122"/>
                <a:cs typeface="Sora Medium" pitchFamily="34" charset="-120"/>
              </a:rPr>
              <a:t>Core Capabilities</a:t>
            </a:r>
            <a:endParaRPr lang="en-US" sz="2400" dirty="0">
              <a:latin typeface="Arial Nova" panose="020B0504020202020204" pitchFamily="34" charset="0"/>
            </a:endParaRPr>
          </a:p>
        </p:txBody>
      </p:sp>
      <p:sp>
        <p:nvSpPr>
          <p:cNvPr id="6" name="Text 4"/>
          <p:cNvSpPr/>
          <p:nvPr/>
        </p:nvSpPr>
        <p:spPr>
          <a:xfrm>
            <a:off x="7564874" y="3188971"/>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b="1" dirty="0">
                <a:solidFill>
                  <a:srgbClr val="E0D6DE"/>
                </a:solidFill>
                <a:latin typeface="Arial Nova" panose="020B0504020202020204" pitchFamily="34" charset="0"/>
                <a:ea typeface="Noto Sans TC" pitchFamily="34" charset="-122"/>
                <a:cs typeface="Noto Sans TC" pitchFamily="34" charset="-120"/>
              </a:rPr>
              <a:t>Automated Parsing:</a:t>
            </a:r>
            <a:r>
              <a:rPr lang="en-US" dirty="0">
                <a:solidFill>
                  <a:srgbClr val="E0D6DE"/>
                </a:solidFill>
                <a:latin typeface="Arial Nova" panose="020B0504020202020204" pitchFamily="34" charset="0"/>
                <a:ea typeface="Noto Sans TC" pitchFamily="34" charset="-122"/>
                <a:cs typeface="Noto Sans TC" pitchFamily="34" charset="-120"/>
              </a:rPr>
              <a:t> Ingests and processes legal documents in PDF and DOCX formats instantly</a:t>
            </a:r>
            <a:endParaRPr lang="en-US" dirty="0">
              <a:latin typeface="Arial Nova" panose="020B0504020202020204" pitchFamily="34" charset="0"/>
            </a:endParaRPr>
          </a:p>
        </p:txBody>
      </p:sp>
      <p:sp>
        <p:nvSpPr>
          <p:cNvPr id="7" name="Text 5"/>
          <p:cNvSpPr/>
          <p:nvPr/>
        </p:nvSpPr>
        <p:spPr>
          <a:xfrm>
            <a:off x="7564874" y="3893463"/>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b="1" dirty="0">
                <a:solidFill>
                  <a:srgbClr val="E0D6DE"/>
                </a:solidFill>
                <a:latin typeface="Arial Nova" panose="020B0504020202020204" pitchFamily="34" charset="0"/>
                <a:ea typeface="Noto Sans TC" pitchFamily="34" charset="-122"/>
                <a:cs typeface="Noto Sans TC" pitchFamily="34" charset="-120"/>
              </a:rPr>
              <a:t>Risk Identification:</a:t>
            </a:r>
            <a:r>
              <a:rPr lang="en-US" dirty="0">
                <a:solidFill>
                  <a:srgbClr val="E0D6DE"/>
                </a:solidFill>
                <a:latin typeface="Arial Nova" panose="020B0504020202020204" pitchFamily="34" charset="0"/>
                <a:ea typeface="Noto Sans TC" pitchFamily="34" charset="-122"/>
                <a:cs typeface="Noto Sans TC" pitchFamily="34" charset="-120"/>
              </a:rPr>
              <a:t> Detects high-risk terms and hidden liabilities buried in fine print</a:t>
            </a:r>
            <a:endParaRPr lang="en-US" dirty="0">
              <a:latin typeface="Arial Nova" panose="020B0504020202020204" pitchFamily="34" charset="0"/>
            </a:endParaRPr>
          </a:p>
        </p:txBody>
      </p:sp>
      <p:sp>
        <p:nvSpPr>
          <p:cNvPr id="8" name="Text 6"/>
          <p:cNvSpPr/>
          <p:nvPr/>
        </p:nvSpPr>
        <p:spPr>
          <a:xfrm>
            <a:off x="7564874" y="4597956"/>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b="1" dirty="0">
                <a:solidFill>
                  <a:srgbClr val="E0D6DE"/>
                </a:solidFill>
                <a:latin typeface="Arial Nova" panose="020B0504020202020204" pitchFamily="34" charset="0"/>
                <a:ea typeface="Noto Sans TC" pitchFamily="34" charset="-122"/>
                <a:cs typeface="Noto Sans TC" pitchFamily="34" charset="-120"/>
              </a:rPr>
              <a:t>Plain-English Translation:</a:t>
            </a:r>
            <a:r>
              <a:rPr lang="en-US" dirty="0">
                <a:solidFill>
                  <a:srgbClr val="E0D6DE"/>
                </a:solidFill>
                <a:latin typeface="Arial Nova" panose="020B0504020202020204" pitchFamily="34" charset="0"/>
                <a:ea typeface="Noto Sans TC" pitchFamily="34" charset="-122"/>
                <a:cs typeface="Noto Sans TC" pitchFamily="34" charset="-120"/>
              </a:rPr>
              <a:t> Converts complex legal jargon into simple, understandable language</a:t>
            </a:r>
            <a:endParaRPr lang="en-US" dirty="0">
              <a:latin typeface="Arial Nova" panose="020B0504020202020204" pitchFamily="34" charset="0"/>
            </a:endParaRPr>
          </a:p>
        </p:txBody>
      </p:sp>
      <p:sp>
        <p:nvSpPr>
          <p:cNvPr id="9" name="Text 7"/>
          <p:cNvSpPr/>
          <p:nvPr/>
        </p:nvSpPr>
        <p:spPr>
          <a:xfrm>
            <a:off x="7564874" y="5302449"/>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b="1" dirty="0">
                <a:solidFill>
                  <a:srgbClr val="E0D6DE"/>
                </a:solidFill>
                <a:latin typeface="Arial Nova" panose="020B0504020202020204" pitchFamily="34" charset="0"/>
                <a:ea typeface="Noto Sans TC" pitchFamily="34" charset="-122"/>
                <a:cs typeface="Noto Sans TC" pitchFamily="34" charset="-120"/>
              </a:rPr>
              <a:t>Contextual Analysis:</a:t>
            </a:r>
            <a:r>
              <a:rPr lang="en-US" dirty="0">
                <a:solidFill>
                  <a:srgbClr val="E0D6DE"/>
                </a:solidFill>
                <a:latin typeface="Arial Nova" panose="020B0504020202020204" pitchFamily="34" charset="0"/>
                <a:ea typeface="Noto Sans TC" pitchFamily="34" charset="-122"/>
                <a:cs typeface="Noto Sans TC" pitchFamily="34" charset="-120"/>
              </a:rPr>
              <a:t> Maps relationships between clauses to reveal hidden implications</a:t>
            </a:r>
            <a:endParaRPr lang="en-US" dirty="0">
              <a:latin typeface="Arial Nova" panose="020B05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790" y="1295876"/>
            <a:ext cx="158710" cy="158710"/>
          </a:xfrm>
          <a:prstGeom prst="rect">
            <a:avLst/>
          </a:prstGeom>
        </p:spPr>
      </p:pic>
      <p:sp>
        <p:nvSpPr>
          <p:cNvPr id="3" name="Text 0"/>
          <p:cNvSpPr/>
          <p:nvPr/>
        </p:nvSpPr>
        <p:spPr>
          <a:xfrm>
            <a:off x="1031796" y="1248251"/>
            <a:ext cx="1652707" cy="254079"/>
          </a:xfrm>
          <a:prstGeom prst="rect">
            <a:avLst/>
          </a:prstGeom>
          <a:noFill/>
          <a:ln/>
        </p:spPr>
        <p:txBody>
          <a:bodyPr wrap="none" lIns="0" tIns="0" rIns="0" bIns="0" rtlCol="0" anchor="t"/>
          <a:lstStyle/>
          <a:p>
            <a:pPr marL="0" indent="0" algn="l">
              <a:lnSpc>
                <a:spcPts val="2000"/>
              </a:lnSpc>
              <a:buNone/>
            </a:pPr>
            <a:r>
              <a:rPr lang="en-US" sz="1250" dirty="0">
                <a:solidFill>
                  <a:srgbClr val="97B8FF"/>
                </a:solidFill>
                <a:latin typeface="Arial Nova" panose="020B0504020202020204" pitchFamily="34" charset="0"/>
                <a:ea typeface="Noto Sans TC" pitchFamily="34" charset="-122"/>
                <a:cs typeface="Noto Sans TC" pitchFamily="34" charset="-120"/>
              </a:rPr>
              <a:t>PROBLEM STATEMENT</a:t>
            </a:r>
            <a:endParaRPr lang="en-US" sz="1250" dirty="0">
              <a:latin typeface="Arial Nova" panose="020B0504020202020204" pitchFamily="34" charset="0"/>
            </a:endParaRPr>
          </a:p>
        </p:txBody>
      </p:sp>
      <p:sp>
        <p:nvSpPr>
          <p:cNvPr id="4" name="Text 1"/>
          <p:cNvSpPr/>
          <p:nvPr/>
        </p:nvSpPr>
        <p:spPr>
          <a:xfrm>
            <a:off x="793790" y="1641158"/>
            <a:ext cx="6554986" cy="620078"/>
          </a:xfrm>
          <a:prstGeom prst="rect">
            <a:avLst/>
          </a:prstGeom>
          <a:noFill/>
          <a:ln/>
        </p:spPr>
        <p:txBody>
          <a:bodyPr wrap="none" lIns="0" tIns="0" rIns="0" bIns="0" rtlCol="0" anchor="t"/>
          <a:lstStyle/>
          <a:p>
            <a:pPr marL="0" indent="0" algn="l">
              <a:lnSpc>
                <a:spcPts val="4850"/>
              </a:lnSpc>
              <a:buNone/>
            </a:pPr>
            <a:r>
              <a:rPr lang="en-US" sz="3900" dirty="0">
                <a:solidFill>
                  <a:srgbClr val="97B8FF"/>
                </a:solidFill>
                <a:latin typeface="Arial Nova" panose="020B0504020202020204" pitchFamily="34" charset="0"/>
                <a:ea typeface="Sora Medium" pitchFamily="34" charset="-122"/>
                <a:cs typeface="Sora Medium" pitchFamily="34" charset="-120"/>
              </a:rPr>
              <a:t>Why LexGuard is Essential</a:t>
            </a:r>
            <a:endParaRPr lang="en-US" sz="3900" dirty="0">
              <a:latin typeface="Arial Nova" panose="020B0504020202020204" pitchFamily="34" charset="0"/>
            </a:endParaRPr>
          </a:p>
        </p:txBody>
      </p:sp>
      <p:sp>
        <p:nvSpPr>
          <p:cNvPr id="5" name="Shape 2"/>
          <p:cNvSpPr/>
          <p:nvPr/>
        </p:nvSpPr>
        <p:spPr>
          <a:xfrm>
            <a:off x="793790" y="2558891"/>
            <a:ext cx="6422231" cy="2141815"/>
          </a:xfrm>
          <a:prstGeom prst="roundRect">
            <a:avLst>
              <a:gd name="adj" fmla="val 5123"/>
            </a:avLst>
          </a:prstGeom>
          <a:solidFill>
            <a:srgbClr val="07070C"/>
          </a:solidFill>
          <a:ln w="22860">
            <a:solidFill>
              <a:srgbClr val="3F3F44"/>
            </a:solidFill>
            <a:prstDash val="solid"/>
          </a:ln>
        </p:spPr>
      </p:sp>
      <p:pic>
        <p:nvPicPr>
          <p:cNvPr id="6" name="Image 1" descr="preencoded.png"/>
          <p:cNvPicPr>
            <a:picLocks noChangeAspect="1"/>
          </p:cNvPicPr>
          <p:nvPr/>
        </p:nvPicPr>
        <p:blipFill>
          <a:blip r:embed="rId5"/>
          <a:stretch>
            <a:fillRect/>
          </a:stretch>
        </p:blipFill>
        <p:spPr>
          <a:xfrm>
            <a:off x="770930" y="2558891"/>
            <a:ext cx="91440" cy="2141815"/>
          </a:xfrm>
          <a:prstGeom prst="rect">
            <a:avLst/>
          </a:prstGeom>
        </p:spPr>
      </p:pic>
      <p:sp>
        <p:nvSpPr>
          <p:cNvPr id="7" name="Text 3"/>
          <p:cNvSpPr/>
          <p:nvPr/>
        </p:nvSpPr>
        <p:spPr>
          <a:xfrm>
            <a:off x="1083588" y="2780109"/>
            <a:ext cx="2538889" cy="310158"/>
          </a:xfrm>
          <a:prstGeom prst="rect">
            <a:avLst/>
          </a:prstGeom>
          <a:noFill/>
          <a:ln/>
        </p:spPr>
        <p:txBody>
          <a:bodyPr wrap="none" lIns="0" tIns="0" rIns="0" bIns="0" rtlCol="0" anchor="t"/>
          <a:lstStyle/>
          <a:p>
            <a:pPr marL="0" indent="0" algn="l">
              <a:lnSpc>
                <a:spcPts val="2400"/>
              </a:lnSpc>
              <a:buNone/>
            </a:pPr>
            <a:r>
              <a:rPr lang="en-US" sz="2000" dirty="0">
                <a:solidFill>
                  <a:srgbClr val="E0D6DE"/>
                </a:solidFill>
                <a:latin typeface="Arial Nova" panose="020B0504020202020204" pitchFamily="34" charset="0"/>
                <a:ea typeface="Sora Medium" pitchFamily="34" charset="-122"/>
                <a:cs typeface="Sora Medium" pitchFamily="34" charset="-120"/>
              </a:rPr>
              <a:t>The Legalese Barrier</a:t>
            </a:r>
            <a:endParaRPr lang="en-US" sz="2000" dirty="0">
              <a:latin typeface="Arial Nova" panose="020B0504020202020204" pitchFamily="34" charset="0"/>
            </a:endParaRPr>
          </a:p>
        </p:txBody>
      </p:sp>
      <p:sp>
        <p:nvSpPr>
          <p:cNvPr id="8" name="Text 4"/>
          <p:cNvSpPr/>
          <p:nvPr/>
        </p:nvSpPr>
        <p:spPr>
          <a:xfrm>
            <a:off x="1083588" y="3209330"/>
            <a:ext cx="5911215" cy="1270159"/>
          </a:xfrm>
          <a:prstGeom prst="rect">
            <a:avLst/>
          </a:prstGeom>
          <a:noFill/>
          <a:ln/>
        </p:spPr>
        <p:txBody>
          <a:bodyPr wrap="square" lIns="0" tIns="0" rIns="0" bIns="0" rtlCol="0" anchor="t"/>
          <a:lstStyle/>
          <a:p>
            <a:pPr marL="0" indent="0" algn="l">
              <a:lnSpc>
                <a:spcPts val="2500"/>
              </a:lnSpc>
              <a:buNone/>
            </a:pPr>
            <a:r>
              <a:rPr lang="en-US" sz="1600" dirty="0">
                <a:solidFill>
                  <a:srgbClr val="E0D6DE"/>
                </a:solidFill>
                <a:latin typeface="Arial Nova" panose="020B0504020202020204" pitchFamily="34" charset="0"/>
                <a:ea typeface="Noto Sans TC" pitchFamily="34" charset="-122"/>
                <a:cs typeface="Noto Sans TC" pitchFamily="34" charset="-120"/>
              </a:rPr>
              <a:t>The proliferation of complex legal agreements creates significant risks for individuals and small businesses who lack specialized legal expertise. Legal language is deliberately opaque, creating information asymmetry between parties.</a:t>
            </a:r>
            <a:endParaRPr lang="en-US" sz="1600" dirty="0">
              <a:latin typeface="Arial Nova" panose="020B0504020202020204" pitchFamily="34" charset="0"/>
            </a:endParaRPr>
          </a:p>
        </p:txBody>
      </p:sp>
      <p:sp>
        <p:nvSpPr>
          <p:cNvPr id="9" name="Shape 5"/>
          <p:cNvSpPr/>
          <p:nvPr/>
        </p:nvSpPr>
        <p:spPr>
          <a:xfrm>
            <a:off x="7414379" y="2558891"/>
            <a:ext cx="6422231" cy="2141815"/>
          </a:xfrm>
          <a:prstGeom prst="roundRect">
            <a:avLst>
              <a:gd name="adj" fmla="val 5123"/>
            </a:avLst>
          </a:prstGeom>
          <a:solidFill>
            <a:srgbClr val="07070C"/>
          </a:solidFill>
          <a:ln w="22860">
            <a:solidFill>
              <a:srgbClr val="3F3F44"/>
            </a:solidFill>
            <a:prstDash val="solid"/>
          </a:ln>
        </p:spPr>
      </p:sp>
      <p:pic>
        <p:nvPicPr>
          <p:cNvPr id="10" name="Image 2" descr="preencoded.png"/>
          <p:cNvPicPr>
            <a:picLocks noChangeAspect="1"/>
          </p:cNvPicPr>
          <p:nvPr/>
        </p:nvPicPr>
        <p:blipFill>
          <a:blip r:embed="rId5"/>
          <a:stretch>
            <a:fillRect/>
          </a:stretch>
        </p:blipFill>
        <p:spPr>
          <a:xfrm>
            <a:off x="7391519" y="2558891"/>
            <a:ext cx="91440" cy="2141815"/>
          </a:xfrm>
          <a:prstGeom prst="rect">
            <a:avLst/>
          </a:prstGeom>
        </p:spPr>
      </p:pic>
      <p:sp>
        <p:nvSpPr>
          <p:cNvPr id="11" name="Text 6"/>
          <p:cNvSpPr/>
          <p:nvPr/>
        </p:nvSpPr>
        <p:spPr>
          <a:xfrm>
            <a:off x="7704177" y="2780109"/>
            <a:ext cx="3600331" cy="310158"/>
          </a:xfrm>
          <a:prstGeom prst="rect">
            <a:avLst/>
          </a:prstGeom>
          <a:noFill/>
          <a:ln/>
        </p:spPr>
        <p:txBody>
          <a:bodyPr wrap="none" lIns="0" tIns="0" rIns="0" bIns="0" rtlCol="0" anchor="t"/>
          <a:lstStyle/>
          <a:p>
            <a:pPr marL="0" indent="0" algn="l">
              <a:lnSpc>
                <a:spcPts val="2400"/>
              </a:lnSpc>
              <a:buNone/>
            </a:pPr>
            <a:r>
              <a:rPr lang="en-US" sz="2000" dirty="0">
                <a:solidFill>
                  <a:srgbClr val="E0D6DE"/>
                </a:solidFill>
                <a:latin typeface="Arial Nova" panose="020B0504020202020204" pitchFamily="34" charset="0"/>
                <a:ea typeface="Sora Medium" pitchFamily="34" charset="-122"/>
                <a:cs typeface="Sora Medium" pitchFamily="34" charset="-120"/>
              </a:rPr>
              <a:t>Financial Accessibility Crisis</a:t>
            </a:r>
            <a:endParaRPr lang="en-US" sz="2000" dirty="0">
              <a:latin typeface="Arial Nova" panose="020B0504020202020204" pitchFamily="34" charset="0"/>
            </a:endParaRPr>
          </a:p>
        </p:txBody>
      </p:sp>
      <p:sp>
        <p:nvSpPr>
          <p:cNvPr id="12" name="Text 7"/>
          <p:cNvSpPr/>
          <p:nvPr/>
        </p:nvSpPr>
        <p:spPr>
          <a:xfrm>
            <a:off x="7704177" y="3209330"/>
            <a:ext cx="5911215" cy="1270159"/>
          </a:xfrm>
          <a:prstGeom prst="rect">
            <a:avLst/>
          </a:prstGeom>
          <a:noFill/>
          <a:ln/>
        </p:spPr>
        <p:txBody>
          <a:bodyPr wrap="square" lIns="0" tIns="0" rIns="0" bIns="0" rtlCol="0" anchor="t"/>
          <a:lstStyle/>
          <a:p>
            <a:pPr marL="0" indent="0" algn="l">
              <a:lnSpc>
                <a:spcPts val="2500"/>
              </a:lnSpc>
              <a:buNone/>
            </a:pPr>
            <a:r>
              <a:rPr lang="en-US" sz="1600" dirty="0">
                <a:solidFill>
                  <a:srgbClr val="E0D6DE"/>
                </a:solidFill>
                <a:latin typeface="Arial Nova" panose="020B0504020202020204" pitchFamily="34" charset="0"/>
                <a:ea typeface="Noto Sans TC" pitchFamily="34" charset="-122"/>
                <a:cs typeface="Noto Sans TC" pitchFamily="34" charset="-120"/>
              </a:rPr>
              <a:t>Professional legal counsel costs between $200-$500 per hour. Most individuals simply cannot afford a lawyer to review everyday contracts like rental leases, freelance agreements, or service contracts. This creates a justice gap.</a:t>
            </a:r>
            <a:endParaRPr lang="en-US" sz="1600" dirty="0">
              <a:latin typeface="Arial Nova" panose="020B0504020202020204" pitchFamily="34" charset="0"/>
            </a:endParaRPr>
          </a:p>
        </p:txBody>
      </p:sp>
      <p:sp>
        <p:nvSpPr>
          <p:cNvPr id="13" name="Shape 8"/>
          <p:cNvSpPr/>
          <p:nvPr/>
        </p:nvSpPr>
        <p:spPr>
          <a:xfrm>
            <a:off x="793790" y="4899065"/>
            <a:ext cx="6422231" cy="2141815"/>
          </a:xfrm>
          <a:prstGeom prst="roundRect">
            <a:avLst>
              <a:gd name="adj" fmla="val 5123"/>
            </a:avLst>
          </a:prstGeom>
          <a:solidFill>
            <a:srgbClr val="07070C"/>
          </a:solidFill>
          <a:ln w="22860">
            <a:solidFill>
              <a:srgbClr val="3F3F44"/>
            </a:solidFill>
            <a:prstDash val="solid"/>
          </a:ln>
        </p:spPr>
      </p:sp>
      <p:pic>
        <p:nvPicPr>
          <p:cNvPr id="14" name="Image 3" descr="preencoded.png"/>
          <p:cNvPicPr>
            <a:picLocks noChangeAspect="1"/>
          </p:cNvPicPr>
          <p:nvPr/>
        </p:nvPicPr>
        <p:blipFill>
          <a:blip r:embed="rId5"/>
          <a:stretch>
            <a:fillRect/>
          </a:stretch>
        </p:blipFill>
        <p:spPr>
          <a:xfrm>
            <a:off x="770930" y="4899065"/>
            <a:ext cx="91440" cy="2141815"/>
          </a:xfrm>
          <a:prstGeom prst="rect">
            <a:avLst/>
          </a:prstGeom>
        </p:spPr>
      </p:pic>
      <p:sp>
        <p:nvSpPr>
          <p:cNvPr id="15" name="Text 9"/>
          <p:cNvSpPr/>
          <p:nvPr/>
        </p:nvSpPr>
        <p:spPr>
          <a:xfrm>
            <a:off x="1083588" y="5120283"/>
            <a:ext cx="3333988" cy="310158"/>
          </a:xfrm>
          <a:prstGeom prst="rect">
            <a:avLst/>
          </a:prstGeom>
          <a:noFill/>
          <a:ln/>
        </p:spPr>
        <p:txBody>
          <a:bodyPr wrap="none" lIns="0" tIns="0" rIns="0" bIns="0" rtlCol="0" anchor="t"/>
          <a:lstStyle/>
          <a:p>
            <a:pPr marL="0" indent="0" algn="l">
              <a:lnSpc>
                <a:spcPts val="2400"/>
              </a:lnSpc>
              <a:buNone/>
            </a:pPr>
            <a:r>
              <a:rPr lang="en-US" sz="2000" dirty="0">
                <a:solidFill>
                  <a:srgbClr val="E0D6DE"/>
                </a:solidFill>
                <a:latin typeface="Arial Nova" panose="020B0504020202020204" pitchFamily="34" charset="0"/>
                <a:ea typeface="Sora Medium" pitchFamily="34" charset="-122"/>
                <a:cs typeface="Sora Medium" pitchFamily="34" charset="-120"/>
              </a:rPr>
              <a:t>The Blind Signing Problem</a:t>
            </a:r>
            <a:endParaRPr lang="en-US" sz="2000" dirty="0">
              <a:latin typeface="Arial Nova" panose="020B0504020202020204" pitchFamily="34" charset="0"/>
            </a:endParaRPr>
          </a:p>
        </p:txBody>
      </p:sp>
      <p:sp>
        <p:nvSpPr>
          <p:cNvPr id="16" name="Text 10"/>
          <p:cNvSpPr/>
          <p:nvPr/>
        </p:nvSpPr>
        <p:spPr>
          <a:xfrm>
            <a:off x="1083588" y="5549503"/>
            <a:ext cx="5911215" cy="1270159"/>
          </a:xfrm>
          <a:prstGeom prst="rect">
            <a:avLst/>
          </a:prstGeom>
          <a:noFill/>
          <a:ln/>
        </p:spPr>
        <p:txBody>
          <a:bodyPr wrap="square" lIns="0" tIns="0" rIns="0" bIns="0" rtlCol="0" anchor="t"/>
          <a:lstStyle/>
          <a:p>
            <a:pPr marL="0" indent="0" algn="l">
              <a:lnSpc>
                <a:spcPts val="2500"/>
              </a:lnSpc>
              <a:buNone/>
            </a:pPr>
            <a:r>
              <a:rPr lang="en-US" sz="1600" dirty="0">
                <a:solidFill>
                  <a:srgbClr val="E0D6DE"/>
                </a:solidFill>
                <a:latin typeface="Arial Nova" panose="020B0504020202020204" pitchFamily="34" charset="0"/>
                <a:ea typeface="Noto Sans TC" pitchFamily="34" charset="-122"/>
                <a:cs typeface="Noto Sans TC" pitchFamily="34" charset="-120"/>
              </a:rPr>
              <a:t>Without affordable legal review, users often sign documents blindly, unknowingly agreeing to unfavorable terms, hidden liabilities, or predatory clauses. This can lead to financial loss, legal entanglements, and exploitation.</a:t>
            </a:r>
            <a:endParaRPr lang="en-US" sz="1600" dirty="0">
              <a:latin typeface="Arial Nova" panose="020B0504020202020204" pitchFamily="34" charset="0"/>
            </a:endParaRPr>
          </a:p>
        </p:txBody>
      </p:sp>
      <p:sp>
        <p:nvSpPr>
          <p:cNvPr id="17" name="Shape 11"/>
          <p:cNvSpPr/>
          <p:nvPr/>
        </p:nvSpPr>
        <p:spPr>
          <a:xfrm>
            <a:off x="7414379" y="4899065"/>
            <a:ext cx="6422231" cy="2141815"/>
          </a:xfrm>
          <a:prstGeom prst="roundRect">
            <a:avLst>
              <a:gd name="adj" fmla="val 5123"/>
            </a:avLst>
          </a:prstGeom>
          <a:solidFill>
            <a:srgbClr val="07070C"/>
          </a:solidFill>
          <a:ln w="22860">
            <a:solidFill>
              <a:srgbClr val="3F3F44"/>
            </a:solidFill>
            <a:prstDash val="solid"/>
          </a:ln>
        </p:spPr>
      </p:sp>
      <p:pic>
        <p:nvPicPr>
          <p:cNvPr id="18" name="Image 4" descr="preencoded.png"/>
          <p:cNvPicPr>
            <a:picLocks noChangeAspect="1"/>
          </p:cNvPicPr>
          <p:nvPr/>
        </p:nvPicPr>
        <p:blipFill>
          <a:blip r:embed="rId5"/>
          <a:stretch>
            <a:fillRect/>
          </a:stretch>
        </p:blipFill>
        <p:spPr>
          <a:xfrm>
            <a:off x="7391519" y="4899065"/>
            <a:ext cx="91440" cy="2141815"/>
          </a:xfrm>
          <a:prstGeom prst="rect">
            <a:avLst/>
          </a:prstGeom>
        </p:spPr>
      </p:pic>
      <p:sp>
        <p:nvSpPr>
          <p:cNvPr id="19" name="Text 12"/>
          <p:cNvSpPr/>
          <p:nvPr/>
        </p:nvSpPr>
        <p:spPr>
          <a:xfrm>
            <a:off x="7704177" y="5120283"/>
            <a:ext cx="2533412" cy="310158"/>
          </a:xfrm>
          <a:prstGeom prst="rect">
            <a:avLst/>
          </a:prstGeom>
          <a:noFill/>
          <a:ln/>
        </p:spPr>
        <p:txBody>
          <a:bodyPr wrap="none" lIns="0" tIns="0" rIns="0" bIns="0" rtlCol="0" anchor="t"/>
          <a:lstStyle/>
          <a:p>
            <a:pPr marL="0" indent="0" algn="l">
              <a:lnSpc>
                <a:spcPts val="2400"/>
              </a:lnSpc>
              <a:buNone/>
            </a:pPr>
            <a:r>
              <a:rPr lang="en-US" sz="2000" dirty="0">
                <a:solidFill>
                  <a:srgbClr val="E0D6DE"/>
                </a:solidFill>
                <a:latin typeface="Arial Nova" panose="020B0504020202020204" pitchFamily="34" charset="0"/>
                <a:ea typeface="Sora Medium" pitchFamily="34" charset="-122"/>
                <a:cs typeface="Sora Medium" pitchFamily="34" charset="-120"/>
              </a:rPr>
              <a:t>LexGuard's Solution</a:t>
            </a:r>
            <a:endParaRPr lang="en-US" sz="2000" dirty="0">
              <a:latin typeface="Arial Nova" panose="020B0504020202020204" pitchFamily="34" charset="0"/>
            </a:endParaRPr>
          </a:p>
        </p:txBody>
      </p:sp>
      <p:sp>
        <p:nvSpPr>
          <p:cNvPr id="20" name="Text 13"/>
          <p:cNvSpPr/>
          <p:nvPr/>
        </p:nvSpPr>
        <p:spPr>
          <a:xfrm>
            <a:off x="7704177" y="5549503"/>
            <a:ext cx="5911215" cy="1270159"/>
          </a:xfrm>
          <a:prstGeom prst="rect">
            <a:avLst/>
          </a:prstGeom>
          <a:noFill/>
          <a:ln/>
        </p:spPr>
        <p:txBody>
          <a:bodyPr wrap="square" lIns="0" tIns="0" rIns="0" bIns="0" rtlCol="0" anchor="t"/>
          <a:lstStyle/>
          <a:p>
            <a:pPr marL="0" indent="0" algn="l">
              <a:lnSpc>
                <a:spcPts val="2500"/>
              </a:lnSpc>
              <a:buNone/>
            </a:pPr>
            <a:r>
              <a:rPr lang="en-US" sz="1600" dirty="0">
                <a:solidFill>
                  <a:srgbClr val="E0D6DE"/>
                </a:solidFill>
                <a:latin typeface="Arial Nova" panose="020B0504020202020204" pitchFamily="34" charset="0"/>
                <a:ea typeface="Noto Sans TC" pitchFamily="34" charset="-122"/>
                <a:cs typeface="Noto Sans TC" pitchFamily="34" charset="-120"/>
              </a:rPr>
              <a:t>LexGuard serves as an automated "first line of defense," bridging the gap between expensive legal counsel and total ignorance. It empowers users to make informed decisions before signing.</a:t>
            </a:r>
            <a:endParaRPr lang="en-US" sz="1600" dirty="0">
              <a:latin typeface="Arial Nova" panose="020B05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950833"/>
            <a:ext cx="7509034" cy="620078"/>
          </a:xfrm>
          <a:prstGeom prst="rect">
            <a:avLst/>
          </a:prstGeom>
          <a:noFill/>
          <a:ln/>
        </p:spPr>
        <p:txBody>
          <a:bodyPr wrap="none" lIns="0" tIns="0" rIns="0" bIns="0" rtlCol="0" anchor="t"/>
          <a:lstStyle/>
          <a:p>
            <a:pPr marL="0" indent="0" algn="l">
              <a:lnSpc>
                <a:spcPts val="4850"/>
              </a:lnSpc>
              <a:buNone/>
            </a:pPr>
            <a:r>
              <a:rPr lang="en-US" sz="3900" dirty="0">
                <a:solidFill>
                  <a:srgbClr val="97B8FF"/>
                </a:solidFill>
                <a:latin typeface="Arial Nova" panose="020B0504020202020204" pitchFamily="34" charset="0"/>
                <a:ea typeface="Sora Medium" pitchFamily="34" charset="-122"/>
                <a:cs typeface="Sora Medium" pitchFamily="34" charset="-120"/>
              </a:rPr>
              <a:t>Who Benefits from LexGuard?</a:t>
            </a:r>
            <a:endParaRPr lang="en-US" sz="3900" dirty="0">
              <a:latin typeface="Arial Nova" panose="020B0504020202020204" pitchFamily="34" charset="0"/>
            </a:endParaRPr>
          </a:p>
        </p:txBody>
      </p:sp>
      <p:pic>
        <p:nvPicPr>
          <p:cNvPr id="3" name="Image 0" descr="preencod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3790" y="1967746"/>
            <a:ext cx="1783199" cy="1783199"/>
          </a:xfrm>
          <a:prstGeom prst="rect">
            <a:avLst/>
          </a:prstGeom>
        </p:spPr>
      </p:pic>
      <p:sp>
        <p:nvSpPr>
          <p:cNvPr id="4" name="Text 1"/>
          <p:cNvSpPr/>
          <p:nvPr/>
        </p:nvSpPr>
        <p:spPr>
          <a:xfrm>
            <a:off x="793790" y="3998952"/>
            <a:ext cx="3074670" cy="620316"/>
          </a:xfrm>
          <a:prstGeom prst="rect">
            <a:avLst/>
          </a:prstGeom>
          <a:noFill/>
          <a:ln/>
        </p:spPr>
        <p:txBody>
          <a:bodyPr wrap="square" lIns="0" tIns="0" rIns="0" bIns="0" rtlCol="0" anchor="t"/>
          <a:lstStyle/>
          <a:p>
            <a:pPr marL="0" indent="0" algn="l">
              <a:lnSpc>
                <a:spcPts val="2400"/>
              </a:lnSpc>
              <a:buNone/>
            </a:pPr>
            <a:r>
              <a:rPr lang="en-US" sz="1950" dirty="0">
                <a:solidFill>
                  <a:srgbClr val="E0D6DE"/>
                </a:solidFill>
                <a:latin typeface="Arial Nova" panose="020B0504020202020204" pitchFamily="34" charset="0"/>
                <a:ea typeface="Sora Medium" pitchFamily="34" charset="-122"/>
                <a:cs typeface="Sora Medium" pitchFamily="34" charset="-120"/>
              </a:rPr>
              <a:t>Freelancers &amp; Gig Workers</a:t>
            </a:r>
            <a:endParaRPr lang="en-US" sz="1950" dirty="0">
              <a:latin typeface="Arial Nova" panose="020B0504020202020204" pitchFamily="34" charset="0"/>
            </a:endParaRPr>
          </a:p>
        </p:txBody>
      </p:sp>
      <p:sp>
        <p:nvSpPr>
          <p:cNvPr id="5" name="Text 2"/>
          <p:cNvSpPr/>
          <p:nvPr/>
        </p:nvSpPr>
        <p:spPr>
          <a:xfrm>
            <a:off x="793790" y="4738330"/>
            <a:ext cx="3074670" cy="2540318"/>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Arial Nova" panose="020B0504020202020204" pitchFamily="34" charset="0"/>
                <a:ea typeface="Noto Sans TC" pitchFamily="34" charset="-122"/>
                <a:cs typeface="Noto Sans TC" pitchFamily="34" charset="-120"/>
              </a:rPr>
              <a:t>Need to review Service Level Agreements (SLAs), Non-Disclosure Agreements (NDAs), and client contracts without access to legal teams. LexGuard helps them identify unfair payment terms and liability clauses.</a:t>
            </a:r>
            <a:endParaRPr lang="en-US" sz="1550" dirty="0">
              <a:latin typeface="Arial Nova" panose="020B0504020202020204" pitchFamily="34" charset="0"/>
            </a:endParaRPr>
          </a:p>
        </p:txBody>
      </p:sp>
      <p:pic>
        <p:nvPicPr>
          <p:cNvPr id="6" name="Image 1" descr="preencoded.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16467" y="1967746"/>
            <a:ext cx="1783199" cy="1783199"/>
          </a:xfrm>
          <a:prstGeom prst="rect">
            <a:avLst/>
          </a:prstGeom>
        </p:spPr>
      </p:pic>
      <p:sp>
        <p:nvSpPr>
          <p:cNvPr id="7" name="Text 3"/>
          <p:cNvSpPr/>
          <p:nvPr/>
        </p:nvSpPr>
        <p:spPr>
          <a:xfrm>
            <a:off x="4116467" y="3998952"/>
            <a:ext cx="2914412" cy="310158"/>
          </a:xfrm>
          <a:prstGeom prst="rect">
            <a:avLst/>
          </a:prstGeom>
          <a:noFill/>
          <a:ln/>
        </p:spPr>
        <p:txBody>
          <a:bodyPr wrap="none" lIns="0" tIns="0" rIns="0" bIns="0" rtlCol="0" anchor="t"/>
          <a:lstStyle/>
          <a:p>
            <a:pPr marL="0" indent="0" algn="l">
              <a:lnSpc>
                <a:spcPts val="2400"/>
              </a:lnSpc>
              <a:buNone/>
            </a:pPr>
            <a:r>
              <a:rPr lang="en-US" sz="1950" dirty="0">
                <a:solidFill>
                  <a:srgbClr val="E0D6DE"/>
                </a:solidFill>
                <a:latin typeface="Arial Nova" panose="020B0504020202020204" pitchFamily="34" charset="0"/>
                <a:ea typeface="Sora Medium" pitchFamily="34" charset="-122"/>
                <a:cs typeface="Sora Medium" pitchFamily="34" charset="-120"/>
              </a:rPr>
              <a:t>Small Business Owners</a:t>
            </a:r>
            <a:endParaRPr lang="en-US" sz="1950" dirty="0">
              <a:latin typeface="Arial Nova" panose="020B0504020202020204" pitchFamily="34" charset="0"/>
            </a:endParaRPr>
          </a:p>
        </p:txBody>
      </p:sp>
      <p:sp>
        <p:nvSpPr>
          <p:cNvPr id="8" name="Text 4"/>
          <p:cNvSpPr/>
          <p:nvPr/>
        </p:nvSpPr>
        <p:spPr>
          <a:xfrm>
            <a:off x="4116467" y="4428173"/>
            <a:ext cx="3074670" cy="2222778"/>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Arial Nova" panose="020B0504020202020204" pitchFamily="34" charset="0"/>
                <a:ea typeface="Noto Sans TC" pitchFamily="34" charset="-122"/>
                <a:cs typeface="Noto Sans TC" pitchFamily="34" charset="-120"/>
              </a:rPr>
              <a:t>Regularly deal with vendor contracts, partnership agreements, and supplier terms but lack in-house counsel. LexGuard flags potentially dangerous provisions in business agreements.</a:t>
            </a:r>
            <a:endParaRPr lang="en-US" sz="1550" dirty="0">
              <a:latin typeface="Arial Nova" panose="020B0504020202020204" pitchFamily="34" charset="0"/>
            </a:endParaRPr>
          </a:p>
        </p:txBody>
      </p:sp>
      <p:pic>
        <p:nvPicPr>
          <p:cNvPr id="9" name="Image 2" descr="preencoded.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39144" y="1967746"/>
            <a:ext cx="1783199" cy="1783199"/>
          </a:xfrm>
          <a:prstGeom prst="rect">
            <a:avLst/>
          </a:prstGeom>
        </p:spPr>
      </p:pic>
      <p:sp>
        <p:nvSpPr>
          <p:cNvPr id="10" name="Text 5"/>
          <p:cNvSpPr/>
          <p:nvPr/>
        </p:nvSpPr>
        <p:spPr>
          <a:xfrm>
            <a:off x="7439144" y="3998952"/>
            <a:ext cx="2495193" cy="310158"/>
          </a:xfrm>
          <a:prstGeom prst="rect">
            <a:avLst/>
          </a:prstGeom>
          <a:noFill/>
          <a:ln/>
        </p:spPr>
        <p:txBody>
          <a:bodyPr wrap="none" lIns="0" tIns="0" rIns="0" bIns="0" rtlCol="0" anchor="t"/>
          <a:lstStyle/>
          <a:p>
            <a:pPr marL="0" indent="0" algn="l">
              <a:lnSpc>
                <a:spcPts val="2400"/>
              </a:lnSpc>
              <a:buNone/>
            </a:pPr>
            <a:r>
              <a:rPr lang="en-US" sz="1950" dirty="0">
                <a:solidFill>
                  <a:srgbClr val="E0D6DE"/>
                </a:solidFill>
                <a:latin typeface="Arial Nova" panose="020B0504020202020204" pitchFamily="34" charset="0"/>
                <a:ea typeface="Sora Medium" pitchFamily="34" charset="-122"/>
                <a:cs typeface="Sora Medium" pitchFamily="34" charset="-120"/>
              </a:rPr>
              <a:t>General Consumers</a:t>
            </a:r>
            <a:endParaRPr lang="en-US" sz="1950" dirty="0">
              <a:latin typeface="Arial Nova" panose="020B0504020202020204" pitchFamily="34" charset="0"/>
            </a:endParaRPr>
          </a:p>
        </p:txBody>
      </p:sp>
      <p:sp>
        <p:nvSpPr>
          <p:cNvPr id="11" name="Text 6"/>
          <p:cNvSpPr/>
          <p:nvPr/>
        </p:nvSpPr>
        <p:spPr>
          <a:xfrm>
            <a:off x="7439144" y="4428173"/>
            <a:ext cx="3074670" cy="1905238"/>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Arial Nova" panose="020B0504020202020204" pitchFamily="34" charset="0"/>
                <a:ea typeface="Noto Sans TC" pitchFamily="34" charset="-122"/>
                <a:cs typeface="Noto Sans TC" pitchFamily="34" charset="-120"/>
              </a:rPr>
              <a:t>Individuals signing personal documents such as apartment rental leases, loan agreements, employment contracts, or insurance policies need protection from predatory terms.</a:t>
            </a:r>
            <a:endParaRPr lang="en-US" sz="1550" dirty="0">
              <a:latin typeface="Arial Nova" panose="020B0504020202020204" pitchFamily="34" charset="0"/>
            </a:endParaRPr>
          </a:p>
        </p:txBody>
      </p:sp>
      <p:pic>
        <p:nvPicPr>
          <p:cNvPr id="12" name="Image 3" descr="preencoded.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761821" y="1967746"/>
            <a:ext cx="1783318" cy="1783318"/>
          </a:xfrm>
          <a:prstGeom prst="rect">
            <a:avLst/>
          </a:prstGeom>
        </p:spPr>
      </p:pic>
      <p:sp>
        <p:nvSpPr>
          <p:cNvPr id="13" name="Text 7"/>
          <p:cNvSpPr/>
          <p:nvPr/>
        </p:nvSpPr>
        <p:spPr>
          <a:xfrm>
            <a:off x="10761821" y="3999071"/>
            <a:ext cx="3002399" cy="310158"/>
          </a:xfrm>
          <a:prstGeom prst="rect">
            <a:avLst/>
          </a:prstGeom>
          <a:noFill/>
          <a:ln/>
        </p:spPr>
        <p:txBody>
          <a:bodyPr wrap="none" lIns="0" tIns="0" rIns="0" bIns="0" rtlCol="0" anchor="t"/>
          <a:lstStyle/>
          <a:p>
            <a:pPr marL="0" indent="0" algn="l">
              <a:lnSpc>
                <a:spcPts val="2400"/>
              </a:lnSpc>
              <a:buNone/>
            </a:pPr>
            <a:r>
              <a:rPr lang="en-US" sz="1950" dirty="0">
                <a:solidFill>
                  <a:srgbClr val="E0D6DE"/>
                </a:solidFill>
                <a:latin typeface="Arial Nova" panose="020B0504020202020204" pitchFamily="34" charset="0"/>
                <a:ea typeface="Sora Medium" pitchFamily="34" charset="-122"/>
                <a:cs typeface="Sora Medium" pitchFamily="34" charset="-120"/>
              </a:rPr>
              <a:t>Junior Legal Associates</a:t>
            </a:r>
            <a:endParaRPr lang="en-US" sz="1950" dirty="0">
              <a:latin typeface="Arial Nova" panose="020B0504020202020204" pitchFamily="34" charset="0"/>
            </a:endParaRPr>
          </a:p>
        </p:txBody>
      </p:sp>
      <p:sp>
        <p:nvSpPr>
          <p:cNvPr id="14" name="Text 8"/>
          <p:cNvSpPr/>
          <p:nvPr/>
        </p:nvSpPr>
        <p:spPr>
          <a:xfrm>
            <a:off x="10761821" y="4428292"/>
            <a:ext cx="3074789" cy="1905238"/>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Arial Nova" panose="020B0504020202020204" pitchFamily="34" charset="0"/>
                <a:ea typeface="Noto Sans TC" pitchFamily="34" charset="-122"/>
                <a:cs typeface="Noto Sans TC" pitchFamily="34" charset="-120"/>
              </a:rPr>
              <a:t>Can use the platform as a productivity tool to quickly identify standard clauses and flag anomalies during manual review, improving efficiency and reducing oversight errors.</a:t>
            </a:r>
            <a:endParaRPr lang="en-US" sz="1550" dirty="0">
              <a:latin typeface="Arial Nova" panose="020B05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4630400" cy="2297073"/>
          </a:xfrm>
          <a:prstGeom prst="rect">
            <a:avLst/>
          </a:prstGeom>
        </p:spPr>
      </p:pic>
      <p:sp>
        <p:nvSpPr>
          <p:cNvPr id="3" name="Text 0"/>
          <p:cNvSpPr/>
          <p:nvPr/>
        </p:nvSpPr>
        <p:spPr>
          <a:xfrm>
            <a:off x="735092" y="2802374"/>
            <a:ext cx="5307330" cy="574238"/>
          </a:xfrm>
          <a:prstGeom prst="rect">
            <a:avLst/>
          </a:prstGeom>
          <a:noFill/>
          <a:ln/>
        </p:spPr>
        <p:txBody>
          <a:bodyPr wrap="none" lIns="0" tIns="0" rIns="0" bIns="0" rtlCol="0" anchor="t"/>
          <a:lstStyle/>
          <a:p>
            <a:pPr marL="0" indent="0" algn="l">
              <a:lnSpc>
                <a:spcPts val="4500"/>
              </a:lnSpc>
              <a:buNone/>
            </a:pPr>
            <a:r>
              <a:rPr lang="en-US" sz="3600" dirty="0">
                <a:solidFill>
                  <a:srgbClr val="97B8FF"/>
                </a:solidFill>
                <a:latin typeface="Arial Nova" panose="020B0504020202020204" pitchFamily="34" charset="0"/>
                <a:ea typeface="Sora Medium" pitchFamily="34" charset="-122"/>
                <a:cs typeface="Sora Medium" pitchFamily="34" charset="-120"/>
              </a:rPr>
              <a:t>Technical Architecture</a:t>
            </a:r>
            <a:endParaRPr lang="en-US" sz="3600" dirty="0">
              <a:latin typeface="Arial Nova" panose="020B0504020202020204" pitchFamily="34" charset="0"/>
            </a:endParaRPr>
          </a:p>
        </p:txBody>
      </p:sp>
      <p:sp>
        <p:nvSpPr>
          <p:cNvPr id="4" name="Shape 1"/>
          <p:cNvSpPr/>
          <p:nvPr/>
        </p:nvSpPr>
        <p:spPr>
          <a:xfrm>
            <a:off x="735092" y="3652242"/>
            <a:ext cx="4264223" cy="4072890"/>
          </a:xfrm>
          <a:prstGeom prst="roundRect">
            <a:avLst>
              <a:gd name="adj" fmla="val 677"/>
            </a:avLst>
          </a:prstGeom>
          <a:solidFill>
            <a:srgbClr val="26262B"/>
          </a:solidFill>
          <a:ln/>
        </p:spPr>
      </p:sp>
      <p:pic>
        <p:nvPicPr>
          <p:cNvPr id="5" name="Image 1" descr="preencoded.png"/>
          <p:cNvPicPr>
            <a:picLocks noChangeAspect="1"/>
          </p:cNvPicPr>
          <p:nvPr/>
        </p:nvPicPr>
        <p:blipFill>
          <a:blip r:embed="rId4"/>
          <a:stretch>
            <a:fillRect/>
          </a:stretch>
        </p:blipFill>
        <p:spPr>
          <a:xfrm>
            <a:off x="918805" y="3835956"/>
            <a:ext cx="551259" cy="551259"/>
          </a:xfrm>
          <a:prstGeom prst="rect">
            <a:avLst/>
          </a:prstGeom>
        </p:spPr>
      </p:pic>
      <p:pic>
        <p:nvPicPr>
          <p:cNvPr id="6"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0372" y="3987522"/>
            <a:ext cx="248007" cy="248007"/>
          </a:xfrm>
          <a:prstGeom prst="rect">
            <a:avLst/>
          </a:prstGeom>
        </p:spPr>
      </p:pic>
      <p:sp>
        <p:nvSpPr>
          <p:cNvPr id="7" name="Text 2"/>
          <p:cNvSpPr/>
          <p:nvPr/>
        </p:nvSpPr>
        <p:spPr>
          <a:xfrm>
            <a:off x="918805" y="4570928"/>
            <a:ext cx="2648188" cy="287060"/>
          </a:xfrm>
          <a:prstGeom prst="rect">
            <a:avLst/>
          </a:prstGeom>
          <a:noFill/>
          <a:ln/>
        </p:spPr>
        <p:txBody>
          <a:bodyPr wrap="none" lIns="0" tIns="0" rIns="0" bIns="0" rtlCol="0" anchor="t"/>
          <a:lstStyle/>
          <a:p>
            <a:pPr marL="0" indent="0" algn="l">
              <a:lnSpc>
                <a:spcPts val="2250"/>
              </a:lnSpc>
              <a:buNone/>
            </a:pPr>
            <a:r>
              <a:rPr lang="en-US" sz="1800" dirty="0">
                <a:solidFill>
                  <a:srgbClr val="E0D6DE"/>
                </a:solidFill>
                <a:latin typeface="Arial Nova" panose="020B0504020202020204" pitchFamily="34" charset="0"/>
                <a:ea typeface="Sora Medium" pitchFamily="34" charset="-122"/>
                <a:cs typeface="Sora Medium" pitchFamily="34" charset="-120"/>
              </a:rPr>
              <a:t>Backend Development</a:t>
            </a:r>
            <a:endParaRPr lang="en-US" sz="1800" dirty="0">
              <a:latin typeface="Arial Nova" panose="020B0504020202020204" pitchFamily="34" charset="0"/>
            </a:endParaRPr>
          </a:p>
        </p:txBody>
      </p:sp>
      <p:sp>
        <p:nvSpPr>
          <p:cNvPr id="8" name="Text 3"/>
          <p:cNvSpPr/>
          <p:nvPr/>
        </p:nvSpPr>
        <p:spPr>
          <a:xfrm>
            <a:off x="918805" y="4968240"/>
            <a:ext cx="3896797" cy="294084"/>
          </a:xfrm>
          <a:prstGeom prst="rect">
            <a:avLst/>
          </a:prstGeom>
          <a:noFill/>
          <a:ln/>
        </p:spPr>
        <p:txBody>
          <a:bodyPr wrap="none" lIns="0" tIns="0" rIns="0" bIns="0" rtlCol="0" anchor="t"/>
          <a:lstStyle/>
          <a:p>
            <a:pPr marL="0" indent="0" algn="l">
              <a:lnSpc>
                <a:spcPts val="2300"/>
              </a:lnSpc>
              <a:buNone/>
            </a:pPr>
            <a:r>
              <a:rPr lang="en-US" sz="1400" b="1" dirty="0">
                <a:solidFill>
                  <a:srgbClr val="E0D6DE"/>
                </a:solidFill>
                <a:latin typeface="Arial Nova" panose="020B0504020202020204" pitchFamily="34" charset="0"/>
                <a:ea typeface="Noto Sans TC" pitchFamily="34" charset="-122"/>
                <a:cs typeface="Noto Sans TC" pitchFamily="34" charset="-120"/>
              </a:rPr>
              <a:t>Language:</a:t>
            </a:r>
            <a:r>
              <a:rPr lang="en-US" sz="1400" dirty="0">
                <a:solidFill>
                  <a:srgbClr val="E0D6DE"/>
                </a:solidFill>
                <a:latin typeface="Arial Nova" panose="020B0504020202020204" pitchFamily="34" charset="0"/>
                <a:ea typeface="Noto Sans TC" pitchFamily="34" charset="-122"/>
                <a:cs typeface="Noto Sans TC" pitchFamily="34" charset="-120"/>
              </a:rPr>
              <a:t> Python 3.x</a:t>
            </a:r>
            <a:endParaRPr lang="en-US" sz="1400" dirty="0">
              <a:latin typeface="Arial Nova" panose="020B0504020202020204" pitchFamily="34" charset="0"/>
            </a:endParaRPr>
          </a:p>
        </p:txBody>
      </p:sp>
      <p:sp>
        <p:nvSpPr>
          <p:cNvPr id="9" name="Text 4"/>
          <p:cNvSpPr/>
          <p:nvPr/>
        </p:nvSpPr>
        <p:spPr>
          <a:xfrm>
            <a:off x="918805" y="5372576"/>
            <a:ext cx="3896797" cy="294084"/>
          </a:xfrm>
          <a:prstGeom prst="rect">
            <a:avLst/>
          </a:prstGeom>
          <a:noFill/>
          <a:ln/>
        </p:spPr>
        <p:txBody>
          <a:bodyPr wrap="none" lIns="0" tIns="0" rIns="0" bIns="0" rtlCol="0" anchor="t"/>
          <a:lstStyle/>
          <a:p>
            <a:pPr marL="0" indent="0" algn="l">
              <a:lnSpc>
                <a:spcPts val="2300"/>
              </a:lnSpc>
              <a:buNone/>
            </a:pPr>
            <a:r>
              <a:rPr lang="en-US" sz="1400" b="1" dirty="0">
                <a:solidFill>
                  <a:srgbClr val="E0D6DE"/>
                </a:solidFill>
                <a:latin typeface="Arial Nova" panose="020B0504020202020204" pitchFamily="34" charset="0"/>
                <a:ea typeface="Noto Sans TC" pitchFamily="34" charset="-122"/>
                <a:cs typeface="Noto Sans TC" pitchFamily="34" charset="-120"/>
              </a:rPr>
              <a:t>Framework:</a:t>
            </a:r>
            <a:r>
              <a:rPr lang="en-US" sz="1400" dirty="0">
                <a:solidFill>
                  <a:srgbClr val="E0D6DE"/>
                </a:solidFill>
                <a:latin typeface="Arial Nova" panose="020B0504020202020204" pitchFamily="34" charset="0"/>
                <a:ea typeface="Noto Sans TC" pitchFamily="34" charset="-122"/>
                <a:cs typeface="Noto Sans TC" pitchFamily="34" charset="-120"/>
              </a:rPr>
              <a:t> Django</a:t>
            </a:r>
            <a:endParaRPr lang="en-US" sz="1400" dirty="0">
              <a:latin typeface="Arial Nova" panose="020B0504020202020204" pitchFamily="34" charset="0"/>
            </a:endParaRPr>
          </a:p>
        </p:txBody>
      </p:sp>
      <p:sp>
        <p:nvSpPr>
          <p:cNvPr id="10" name="Text 5"/>
          <p:cNvSpPr/>
          <p:nvPr/>
        </p:nvSpPr>
        <p:spPr>
          <a:xfrm>
            <a:off x="918805" y="5776913"/>
            <a:ext cx="3896797" cy="1764506"/>
          </a:xfrm>
          <a:prstGeom prst="rect">
            <a:avLst/>
          </a:prstGeom>
          <a:noFill/>
          <a:ln/>
        </p:spPr>
        <p:txBody>
          <a:bodyPr wrap="square" lIns="0" tIns="0" rIns="0" bIns="0" rtlCol="0" anchor="t"/>
          <a:lstStyle/>
          <a:p>
            <a:pPr marL="0" indent="0" algn="l">
              <a:lnSpc>
                <a:spcPts val="2300"/>
              </a:lnSpc>
              <a:buNone/>
            </a:pPr>
            <a:r>
              <a:rPr lang="en-US" sz="1400" dirty="0">
                <a:solidFill>
                  <a:srgbClr val="E0D6DE"/>
                </a:solidFill>
                <a:latin typeface="Arial Nova" panose="020B0504020202020204" pitchFamily="34" charset="0"/>
                <a:ea typeface="Noto Sans TC" pitchFamily="34" charset="-122"/>
                <a:cs typeface="Noto Sans TC" pitchFamily="34" charset="-120"/>
              </a:rPr>
              <a:t>Python was chosen for its extensive machine learning library support and robust ecosystem. Django ensures a secure, scalable web architecture capable of handling sensitive legal documents with enterprise-grade security.</a:t>
            </a:r>
            <a:endParaRPr lang="en-US" sz="1400" dirty="0">
              <a:latin typeface="Arial Nova" panose="020B0504020202020204" pitchFamily="34" charset="0"/>
            </a:endParaRPr>
          </a:p>
        </p:txBody>
      </p:sp>
      <p:sp>
        <p:nvSpPr>
          <p:cNvPr id="11" name="Shape 6"/>
          <p:cNvSpPr/>
          <p:nvPr/>
        </p:nvSpPr>
        <p:spPr>
          <a:xfrm>
            <a:off x="5183029" y="3652242"/>
            <a:ext cx="4264223" cy="4072890"/>
          </a:xfrm>
          <a:prstGeom prst="roundRect">
            <a:avLst>
              <a:gd name="adj" fmla="val 677"/>
            </a:avLst>
          </a:prstGeom>
          <a:solidFill>
            <a:srgbClr val="26262B"/>
          </a:solidFill>
          <a:ln/>
        </p:spPr>
      </p:sp>
      <p:pic>
        <p:nvPicPr>
          <p:cNvPr id="12" name="Image 3" descr="preencoded.png"/>
          <p:cNvPicPr>
            <a:picLocks noChangeAspect="1"/>
          </p:cNvPicPr>
          <p:nvPr/>
        </p:nvPicPr>
        <p:blipFill>
          <a:blip r:embed="rId7"/>
          <a:stretch>
            <a:fillRect/>
          </a:stretch>
        </p:blipFill>
        <p:spPr>
          <a:xfrm>
            <a:off x="5366742" y="3835956"/>
            <a:ext cx="551259" cy="551259"/>
          </a:xfrm>
          <a:prstGeom prst="rect">
            <a:avLst/>
          </a:prstGeom>
        </p:spPr>
      </p:pic>
      <p:pic>
        <p:nvPicPr>
          <p:cNvPr id="13" name="Image 4"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18309" y="3987522"/>
            <a:ext cx="248007" cy="248007"/>
          </a:xfrm>
          <a:prstGeom prst="rect">
            <a:avLst/>
          </a:prstGeom>
        </p:spPr>
      </p:pic>
      <p:sp>
        <p:nvSpPr>
          <p:cNvPr id="14" name="Text 7"/>
          <p:cNvSpPr/>
          <p:nvPr/>
        </p:nvSpPr>
        <p:spPr>
          <a:xfrm>
            <a:off x="5366742" y="4570928"/>
            <a:ext cx="2579965" cy="287060"/>
          </a:xfrm>
          <a:prstGeom prst="rect">
            <a:avLst/>
          </a:prstGeom>
          <a:noFill/>
          <a:ln/>
        </p:spPr>
        <p:txBody>
          <a:bodyPr wrap="none" lIns="0" tIns="0" rIns="0" bIns="0" rtlCol="0" anchor="t"/>
          <a:lstStyle/>
          <a:p>
            <a:pPr marL="0" indent="0" algn="l">
              <a:lnSpc>
                <a:spcPts val="2250"/>
              </a:lnSpc>
              <a:buNone/>
            </a:pPr>
            <a:r>
              <a:rPr lang="en-US" sz="1800" dirty="0">
                <a:solidFill>
                  <a:srgbClr val="E0D6DE"/>
                </a:solidFill>
                <a:latin typeface="Arial Nova" panose="020B0504020202020204" pitchFamily="34" charset="0"/>
                <a:ea typeface="Sora Medium" pitchFamily="34" charset="-122"/>
                <a:cs typeface="Sora Medium" pitchFamily="34" charset="-120"/>
              </a:rPr>
              <a:t>AI &amp; Machine Learning</a:t>
            </a:r>
            <a:endParaRPr lang="en-US" sz="1800" dirty="0">
              <a:latin typeface="Arial Nova" panose="020B0504020202020204" pitchFamily="34" charset="0"/>
            </a:endParaRPr>
          </a:p>
        </p:txBody>
      </p:sp>
      <p:sp>
        <p:nvSpPr>
          <p:cNvPr id="15" name="Text 8"/>
          <p:cNvSpPr/>
          <p:nvPr/>
        </p:nvSpPr>
        <p:spPr>
          <a:xfrm>
            <a:off x="5366742" y="4968240"/>
            <a:ext cx="3896797" cy="294084"/>
          </a:xfrm>
          <a:prstGeom prst="rect">
            <a:avLst/>
          </a:prstGeom>
          <a:noFill/>
          <a:ln/>
        </p:spPr>
        <p:txBody>
          <a:bodyPr wrap="none" lIns="0" tIns="0" rIns="0" bIns="0" rtlCol="0" anchor="t"/>
          <a:lstStyle/>
          <a:p>
            <a:pPr marL="0" indent="0" algn="l">
              <a:lnSpc>
                <a:spcPts val="2300"/>
              </a:lnSpc>
              <a:buNone/>
            </a:pPr>
            <a:r>
              <a:rPr lang="en-US" sz="1400" b="1" dirty="0">
                <a:solidFill>
                  <a:srgbClr val="E0D6DE"/>
                </a:solidFill>
                <a:latin typeface="Arial Nova" panose="020B0504020202020204" pitchFamily="34" charset="0"/>
                <a:ea typeface="Noto Sans TC" pitchFamily="34" charset="-122"/>
                <a:cs typeface="Noto Sans TC" pitchFamily="34" charset="-120"/>
              </a:rPr>
              <a:t>NLP Engine:</a:t>
            </a:r>
            <a:r>
              <a:rPr lang="en-US" sz="1400" dirty="0">
                <a:solidFill>
                  <a:srgbClr val="E0D6DE"/>
                </a:solidFill>
                <a:latin typeface="Arial Nova" panose="020B0504020202020204" pitchFamily="34" charset="0"/>
                <a:ea typeface="Noto Sans TC" pitchFamily="34" charset="-122"/>
                <a:cs typeface="Noto Sans TC" pitchFamily="34" charset="-120"/>
              </a:rPr>
              <a:t> Natural Language Processing</a:t>
            </a:r>
            <a:endParaRPr lang="en-US" sz="1400" dirty="0">
              <a:latin typeface="Arial Nova" panose="020B0504020202020204" pitchFamily="34" charset="0"/>
            </a:endParaRPr>
          </a:p>
        </p:txBody>
      </p:sp>
      <p:sp>
        <p:nvSpPr>
          <p:cNvPr id="16" name="Text 9"/>
          <p:cNvSpPr/>
          <p:nvPr/>
        </p:nvSpPr>
        <p:spPr>
          <a:xfrm>
            <a:off x="5366742" y="5372576"/>
            <a:ext cx="3896797" cy="588169"/>
          </a:xfrm>
          <a:prstGeom prst="rect">
            <a:avLst/>
          </a:prstGeom>
          <a:noFill/>
          <a:ln/>
        </p:spPr>
        <p:txBody>
          <a:bodyPr wrap="square" lIns="0" tIns="0" rIns="0" bIns="0" rtlCol="0" anchor="t"/>
          <a:lstStyle/>
          <a:p>
            <a:pPr marL="0" indent="0" algn="l">
              <a:lnSpc>
                <a:spcPts val="2300"/>
              </a:lnSpc>
              <a:buNone/>
            </a:pPr>
            <a:r>
              <a:rPr lang="en-US" sz="1400" b="1" dirty="0">
                <a:solidFill>
                  <a:srgbClr val="E0D6DE"/>
                </a:solidFill>
                <a:latin typeface="Arial Nova" panose="020B0504020202020204" pitchFamily="34" charset="0"/>
                <a:ea typeface="Noto Sans TC" pitchFamily="34" charset="-122"/>
                <a:cs typeface="Noto Sans TC" pitchFamily="34" charset="-120"/>
              </a:rPr>
              <a:t>Core Innovation:</a:t>
            </a:r>
            <a:r>
              <a:rPr lang="en-US" sz="1400" dirty="0">
                <a:solidFill>
                  <a:srgbClr val="E0D6DE"/>
                </a:solidFill>
                <a:latin typeface="Arial Nova" panose="020B0504020202020204" pitchFamily="34" charset="0"/>
                <a:ea typeface="Noto Sans TC" pitchFamily="34" charset="-122"/>
                <a:cs typeface="Noto Sans TC" pitchFamily="34" charset="-120"/>
              </a:rPr>
              <a:t> Graph Neural Networks (GNNs)</a:t>
            </a:r>
            <a:endParaRPr lang="en-US" sz="1400" dirty="0">
              <a:latin typeface="Arial Nova" panose="020B0504020202020204" pitchFamily="34" charset="0"/>
            </a:endParaRPr>
          </a:p>
        </p:txBody>
      </p:sp>
      <p:sp>
        <p:nvSpPr>
          <p:cNvPr id="17" name="Text 10"/>
          <p:cNvSpPr/>
          <p:nvPr/>
        </p:nvSpPr>
        <p:spPr>
          <a:xfrm>
            <a:off x="5366742" y="6070997"/>
            <a:ext cx="3896797" cy="1470422"/>
          </a:xfrm>
          <a:prstGeom prst="rect">
            <a:avLst/>
          </a:prstGeom>
          <a:noFill/>
          <a:ln/>
        </p:spPr>
        <p:txBody>
          <a:bodyPr wrap="square" lIns="0" tIns="0" rIns="0" bIns="0" rtlCol="0" anchor="t"/>
          <a:lstStyle/>
          <a:p>
            <a:pPr marL="0" indent="0" algn="l">
              <a:lnSpc>
                <a:spcPts val="2300"/>
              </a:lnSpc>
              <a:buNone/>
            </a:pPr>
            <a:r>
              <a:rPr lang="en-US" sz="1400" dirty="0">
                <a:solidFill>
                  <a:srgbClr val="E0D6DE"/>
                </a:solidFill>
                <a:latin typeface="Arial Nova" panose="020B0504020202020204" pitchFamily="34" charset="0"/>
                <a:ea typeface="Noto Sans TC" pitchFamily="34" charset="-122"/>
                <a:cs typeface="Noto Sans TC" pitchFamily="34" charset="-120"/>
              </a:rPr>
              <a:t>GNNs map the relationships between clauses, understanding how a definition in Section 1 affects a liability cap in Section 10. This contextual awareness is what sets LexGuard apart.</a:t>
            </a:r>
            <a:endParaRPr lang="en-US" sz="1400" dirty="0">
              <a:latin typeface="Arial Nova" panose="020B0504020202020204" pitchFamily="34" charset="0"/>
            </a:endParaRPr>
          </a:p>
        </p:txBody>
      </p:sp>
      <p:sp>
        <p:nvSpPr>
          <p:cNvPr id="18" name="Shape 11"/>
          <p:cNvSpPr/>
          <p:nvPr/>
        </p:nvSpPr>
        <p:spPr>
          <a:xfrm>
            <a:off x="9630966" y="3652242"/>
            <a:ext cx="4264223" cy="4072890"/>
          </a:xfrm>
          <a:prstGeom prst="roundRect">
            <a:avLst>
              <a:gd name="adj" fmla="val 677"/>
            </a:avLst>
          </a:prstGeom>
          <a:solidFill>
            <a:srgbClr val="26262B"/>
          </a:solidFill>
          <a:ln/>
        </p:spPr>
      </p:sp>
      <p:pic>
        <p:nvPicPr>
          <p:cNvPr id="19" name="Image 5" descr="preencoded.png"/>
          <p:cNvPicPr>
            <a:picLocks noChangeAspect="1"/>
          </p:cNvPicPr>
          <p:nvPr/>
        </p:nvPicPr>
        <p:blipFill>
          <a:blip r:embed="rId10"/>
          <a:stretch>
            <a:fillRect/>
          </a:stretch>
        </p:blipFill>
        <p:spPr>
          <a:xfrm>
            <a:off x="9814679" y="3835956"/>
            <a:ext cx="551259" cy="551259"/>
          </a:xfrm>
          <a:prstGeom prst="rect">
            <a:avLst/>
          </a:prstGeom>
        </p:spPr>
      </p:pic>
      <p:pic>
        <p:nvPicPr>
          <p:cNvPr id="20" name="Image 6"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966246" y="3987522"/>
            <a:ext cx="248007" cy="248007"/>
          </a:xfrm>
          <a:prstGeom prst="rect">
            <a:avLst/>
          </a:prstGeom>
        </p:spPr>
      </p:pic>
      <p:sp>
        <p:nvSpPr>
          <p:cNvPr id="21" name="Text 12"/>
          <p:cNvSpPr/>
          <p:nvPr/>
        </p:nvSpPr>
        <p:spPr>
          <a:xfrm>
            <a:off x="9814679" y="4570928"/>
            <a:ext cx="2297073" cy="287060"/>
          </a:xfrm>
          <a:prstGeom prst="rect">
            <a:avLst/>
          </a:prstGeom>
          <a:noFill/>
          <a:ln/>
        </p:spPr>
        <p:txBody>
          <a:bodyPr wrap="none" lIns="0" tIns="0" rIns="0" bIns="0" rtlCol="0" anchor="t"/>
          <a:lstStyle/>
          <a:p>
            <a:pPr marL="0" indent="0" algn="l">
              <a:lnSpc>
                <a:spcPts val="2250"/>
              </a:lnSpc>
              <a:buNone/>
            </a:pPr>
            <a:r>
              <a:rPr lang="en-US" sz="1800" dirty="0">
                <a:solidFill>
                  <a:srgbClr val="E0D6DE"/>
                </a:solidFill>
                <a:latin typeface="Arial Nova" panose="020B0504020202020204" pitchFamily="34" charset="0"/>
                <a:ea typeface="Sora Medium" pitchFamily="34" charset="-122"/>
                <a:cs typeface="Sora Medium" pitchFamily="34" charset="-120"/>
              </a:rPr>
              <a:t>Frontend Interface</a:t>
            </a:r>
            <a:endParaRPr lang="en-US" sz="1800" dirty="0">
              <a:latin typeface="Arial Nova" panose="020B0504020202020204" pitchFamily="34" charset="0"/>
            </a:endParaRPr>
          </a:p>
        </p:txBody>
      </p:sp>
      <p:sp>
        <p:nvSpPr>
          <p:cNvPr id="22" name="Text 13"/>
          <p:cNvSpPr/>
          <p:nvPr/>
        </p:nvSpPr>
        <p:spPr>
          <a:xfrm>
            <a:off x="9814679" y="4968240"/>
            <a:ext cx="3896797" cy="294084"/>
          </a:xfrm>
          <a:prstGeom prst="rect">
            <a:avLst/>
          </a:prstGeom>
          <a:noFill/>
          <a:ln/>
        </p:spPr>
        <p:txBody>
          <a:bodyPr wrap="none" lIns="0" tIns="0" rIns="0" bIns="0" rtlCol="0" anchor="t"/>
          <a:lstStyle/>
          <a:p>
            <a:pPr marL="0" indent="0" algn="l">
              <a:lnSpc>
                <a:spcPts val="2300"/>
              </a:lnSpc>
              <a:buNone/>
            </a:pPr>
            <a:r>
              <a:rPr lang="en-US" sz="1400" b="1" dirty="0">
                <a:solidFill>
                  <a:srgbClr val="E0D6DE"/>
                </a:solidFill>
                <a:latin typeface="Arial Nova" panose="020B0504020202020204" pitchFamily="34" charset="0"/>
                <a:ea typeface="Noto Sans TC" pitchFamily="34" charset="-122"/>
                <a:cs typeface="Noto Sans TC" pitchFamily="34" charset="-120"/>
              </a:rPr>
              <a:t>Technologies:</a:t>
            </a:r>
            <a:r>
              <a:rPr lang="en-US" sz="1400" dirty="0">
                <a:solidFill>
                  <a:srgbClr val="E0D6DE"/>
                </a:solidFill>
                <a:latin typeface="Arial Nova" panose="020B0504020202020204" pitchFamily="34" charset="0"/>
                <a:ea typeface="Noto Sans TC" pitchFamily="34" charset="-122"/>
                <a:cs typeface="Noto Sans TC" pitchFamily="34" charset="-120"/>
              </a:rPr>
              <a:t> HTML5, CSS3, JavaScript</a:t>
            </a:r>
            <a:endParaRPr lang="en-US" sz="1400" dirty="0">
              <a:latin typeface="Arial Nova" panose="020B0504020202020204" pitchFamily="34" charset="0"/>
            </a:endParaRPr>
          </a:p>
        </p:txBody>
      </p:sp>
      <p:sp>
        <p:nvSpPr>
          <p:cNvPr id="23" name="Text 14"/>
          <p:cNvSpPr/>
          <p:nvPr/>
        </p:nvSpPr>
        <p:spPr>
          <a:xfrm>
            <a:off x="9814679" y="5372576"/>
            <a:ext cx="3896797" cy="294084"/>
          </a:xfrm>
          <a:prstGeom prst="rect">
            <a:avLst/>
          </a:prstGeom>
          <a:noFill/>
          <a:ln/>
        </p:spPr>
        <p:txBody>
          <a:bodyPr wrap="none" lIns="0" tIns="0" rIns="0" bIns="0" rtlCol="0" anchor="t"/>
          <a:lstStyle/>
          <a:p>
            <a:pPr marL="0" indent="0" algn="l">
              <a:lnSpc>
                <a:spcPts val="2300"/>
              </a:lnSpc>
              <a:buNone/>
            </a:pPr>
            <a:r>
              <a:rPr lang="en-US" sz="1400" b="1" dirty="0">
                <a:solidFill>
                  <a:srgbClr val="E0D6DE"/>
                </a:solidFill>
                <a:latin typeface="Arial Nova" panose="020B0504020202020204" pitchFamily="34" charset="0"/>
                <a:ea typeface="Noto Sans TC" pitchFamily="34" charset="-122"/>
                <a:cs typeface="Noto Sans TC" pitchFamily="34" charset="-120"/>
              </a:rPr>
              <a:t>Focus:</a:t>
            </a:r>
            <a:r>
              <a:rPr lang="en-US" sz="1400" dirty="0">
                <a:solidFill>
                  <a:srgbClr val="E0D6DE"/>
                </a:solidFill>
                <a:latin typeface="Arial Nova" panose="020B0504020202020204" pitchFamily="34" charset="0"/>
                <a:ea typeface="Noto Sans TC" pitchFamily="34" charset="-122"/>
                <a:cs typeface="Noto Sans TC" pitchFamily="34" charset="-120"/>
              </a:rPr>
              <a:t> Clean, Interactive UX</a:t>
            </a:r>
            <a:endParaRPr lang="en-US" sz="1400" dirty="0">
              <a:latin typeface="Arial Nova" panose="020B0504020202020204" pitchFamily="34" charset="0"/>
            </a:endParaRPr>
          </a:p>
        </p:txBody>
      </p:sp>
      <p:sp>
        <p:nvSpPr>
          <p:cNvPr id="24" name="Text 15"/>
          <p:cNvSpPr/>
          <p:nvPr/>
        </p:nvSpPr>
        <p:spPr>
          <a:xfrm>
            <a:off x="9814679" y="5776913"/>
            <a:ext cx="3896797" cy="1470422"/>
          </a:xfrm>
          <a:prstGeom prst="rect">
            <a:avLst/>
          </a:prstGeom>
          <a:noFill/>
          <a:ln/>
        </p:spPr>
        <p:txBody>
          <a:bodyPr wrap="square" lIns="0" tIns="0" rIns="0" bIns="0" rtlCol="0" anchor="t"/>
          <a:lstStyle/>
          <a:p>
            <a:pPr marL="0" indent="0" algn="l">
              <a:lnSpc>
                <a:spcPts val="2300"/>
              </a:lnSpc>
              <a:buNone/>
            </a:pPr>
            <a:r>
              <a:rPr lang="en-US" sz="1400" dirty="0">
                <a:solidFill>
                  <a:srgbClr val="E0D6DE"/>
                </a:solidFill>
                <a:latin typeface="Arial Nova" panose="020B0504020202020204" pitchFamily="34" charset="0"/>
                <a:ea typeface="Noto Sans TC" pitchFamily="34" charset="-122"/>
                <a:cs typeface="Noto Sans TC" pitchFamily="34" charset="-120"/>
              </a:rPr>
              <a:t>Designed for intuitive document viewing with interactive highlighting, pop-up explanations, and risk visualization. The interface prioritizes accessibility for non-technical users.</a:t>
            </a:r>
            <a:endParaRPr lang="en-US" sz="1400" dirty="0">
              <a:latin typeface="Arial Nova" panose="020B05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AC6CA5E-DC3D-48B8-5E84-B1F2F51A8E72}"/>
              </a:ext>
            </a:extLst>
          </p:cNvPr>
          <p:cNvSpPr txBox="1"/>
          <p:nvPr/>
        </p:nvSpPr>
        <p:spPr>
          <a:xfrm>
            <a:off x="381965" y="385600"/>
            <a:ext cx="7315200" cy="643253"/>
          </a:xfrm>
          <a:prstGeom prst="rect">
            <a:avLst/>
          </a:prstGeom>
          <a:noFill/>
        </p:spPr>
        <p:txBody>
          <a:bodyPr wrap="square">
            <a:spAutoFit/>
          </a:bodyPr>
          <a:lstStyle/>
          <a:p>
            <a:pPr lvl="0">
              <a:lnSpc>
                <a:spcPts val="4500"/>
              </a:lnSpc>
              <a:defRPr/>
            </a:pPr>
            <a:r>
              <a:rPr lang="en-IN" sz="3600" dirty="0">
                <a:solidFill>
                  <a:schemeClr val="accent1">
                    <a:lumMod val="60000"/>
                    <a:lumOff val="40000"/>
                  </a:schemeClr>
                </a:solidFill>
                <a:latin typeface="Arial Nova" panose="020B0504020202020204" pitchFamily="34" charset="0"/>
              </a:rPr>
              <a:t>High-Level Workflow Diagram</a:t>
            </a:r>
            <a:endParaRPr kumimoji="0" lang="en-US" sz="3600" b="0" i="0" u="none" strike="noStrike" kern="1200" cap="none" spc="0" normalizeH="0" baseline="0" noProof="0" dirty="0">
              <a:ln>
                <a:noFill/>
              </a:ln>
              <a:solidFill>
                <a:schemeClr val="accent1">
                  <a:lumMod val="60000"/>
                  <a:lumOff val="40000"/>
                </a:schemeClr>
              </a:solidFill>
              <a:effectLst/>
              <a:uLnTx/>
              <a:uFillTx/>
              <a:latin typeface="Arial Nova" panose="020B0504020202020204" pitchFamily="34" charset="0"/>
            </a:endParaRPr>
          </a:p>
        </p:txBody>
      </p:sp>
      <p:pic>
        <p:nvPicPr>
          <p:cNvPr id="7" name="Picture 6">
            <a:extLst>
              <a:ext uri="{FF2B5EF4-FFF2-40B4-BE49-F238E27FC236}">
                <a16:creationId xmlns:a16="http://schemas.microsoft.com/office/drawing/2014/main" id="{734038BD-4E87-3A49-1F30-1842C0489BA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56795" y="1255854"/>
            <a:ext cx="11516809" cy="6281896"/>
          </a:xfrm>
          <a:prstGeom prst="rect">
            <a:avLst/>
          </a:prstGeom>
        </p:spPr>
      </p:pic>
    </p:spTree>
    <p:extLst>
      <p:ext uri="{BB962C8B-B14F-4D97-AF65-F5344CB8AC3E}">
        <p14:creationId xmlns:p14="http://schemas.microsoft.com/office/powerpoint/2010/main" val="3101204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99123" y="411837"/>
            <a:ext cx="5245537" cy="468035"/>
          </a:xfrm>
          <a:prstGeom prst="rect">
            <a:avLst/>
          </a:prstGeom>
          <a:noFill/>
          <a:ln/>
        </p:spPr>
        <p:txBody>
          <a:bodyPr wrap="none" lIns="0" tIns="0" rIns="0" bIns="0" rtlCol="0" anchor="t"/>
          <a:lstStyle/>
          <a:p>
            <a:pPr marL="0" indent="0" algn="l">
              <a:lnSpc>
                <a:spcPts val="3650"/>
              </a:lnSpc>
              <a:buNone/>
            </a:pPr>
            <a:r>
              <a:rPr lang="en-US" sz="2900" dirty="0">
                <a:solidFill>
                  <a:srgbClr val="97B8FF"/>
                </a:solidFill>
                <a:latin typeface="Arial Nova" panose="020B0504020202020204" pitchFamily="34" charset="0"/>
                <a:ea typeface="Sora Medium" pitchFamily="34" charset="-122"/>
                <a:cs typeface="Sora Medium" pitchFamily="34" charset="-120"/>
              </a:rPr>
              <a:t>Development Methodology</a:t>
            </a:r>
            <a:endParaRPr lang="en-US" sz="2900" dirty="0">
              <a:latin typeface="Arial Nova" panose="020B0504020202020204" pitchFamily="34" charset="0"/>
            </a:endParaRPr>
          </a:p>
        </p:txBody>
      </p:sp>
      <p:pic>
        <p:nvPicPr>
          <p:cNvPr id="3"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9123" y="1273016"/>
            <a:ext cx="5153620" cy="5153620"/>
          </a:xfrm>
          <a:prstGeom prst="rect">
            <a:avLst/>
          </a:prstGeom>
        </p:spPr>
      </p:pic>
      <p:sp>
        <p:nvSpPr>
          <p:cNvPr id="4" name="Text 1"/>
          <p:cNvSpPr/>
          <p:nvPr/>
        </p:nvSpPr>
        <p:spPr>
          <a:xfrm>
            <a:off x="599123" y="6595110"/>
            <a:ext cx="2717363" cy="280749"/>
          </a:xfrm>
          <a:prstGeom prst="rect">
            <a:avLst/>
          </a:prstGeom>
          <a:noFill/>
          <a:ln/>
        </p:spPr>
        <p:txBody>
          <a:bodyPr wrap="none" lIns="0" tIns="0" rIns="0" bIns="0" rtlCol="0" anchor="t"/>
          <a:lstStyle/>
          <a:p>
            <a:pPr marL="0" indent="0" algn="l">
              <a:lnSpc>
                <a:spcPts val="2200"/>
              </a:lnSpc>
              <a:buNone/>
            </a:pPr>
            <a:r>
              <a:rPr lang="en-US" sz="1750" dirty="0">
                <a:solidFill>
                  <a:srgbClr val="97B8FF"/>
                </a:solidFill>
                <a:latin typeface="Arial Nova" panose="020B0504020202020204" pitchFamily="34" charset="0"/>
                <a:ea typeface="Sora Medium" pitchFamily="34" charset="-122"/>
                <a:cs typeface="Sora Medium" pitchFamily="34" charset="-120"/>
              </a:rPr>
              <a:t>Agile Scrum Framework</a:t>
            </a:r>
            <a:endParaRPr lang="en-US" sz="1750" dirty="0">
              <a:latin typeface="Arial Nova" panose="020B0504020202020204" pitchFamily="34" charset="0"/>
            </a:endParaRPr>
          </a:p>
        </p:txBody>
      </p:sp>
      <p:sp>
        <p:nvSpPr>
          <p:cNvPr id="5" name="Text 2"/>
          <p:cNvSpPr/>
          <p:nvPr/>
        </p:nvSpPr>
        <p:spPr>
          <a:xfrm>
            <a:off x="599123" y="6887633"/>
            <a:ext cx="5813252" cy="958215"/>
          </a:xfrm>
          <a:prstGeom prst="rect">
            <a:avLst/>
          </a:prstGeom>
          <a:noFill/>
          <a:ln/>
        </p:spPr>
        <p:txBody>
          <a:bodyPr wrap="square" lIns="0" tIns="0" rIns="0" bIns="0" rtlCol="0" anchor="t"/>
          <a:lstStyle/>
          <a:p>
            <a:pPr marL="0" indent="0" algn="l">
              <a:lnSpc>
                <a:spcPts val="1850"/>
              </a:lnSpc>
              <a:buNone/>
            </a:pPr>
            <a:r>
              <a:rPr lang="en-US" sz="1600" dirty="0">
                <a:solidFill>
                  <a:srgbClr val="E0D6DE"/>
                </a:solidFill>
                <a:latin typeface="Arial Nova" panose="020B0504020202020204" pitchFamily="34" charset="0"/>
                <a:ea typeface="Noto Sans TC" pitchFamily="34" charset="-122"/>
                <a:cs typeface="Noto Sans TC" pitchFamily="34" charset="-120"/>
              </a:rPr>
              <a:t>The project follows industry-standard Agile Scrum methodology, ensuring continuous improvement and adaptability throughout the development lifecycle. This approach is particularly valuable for AI projects where requirements often evolve as models are tested and refined.</a:t>
            </a:r>
            <a:endParaRPr lang="en-US" sz="1600" dirty="0">
              <a:latin typeface="Arial Nova" panose="020B0504020202020204" pitchFamily="34" charset="0"/>
            </a:endParaRPr>
          </a:p>
        </p:txBody>
      </p:sp>
      <p:sp>
        <p:nvSpPr>
          <p:cNvPr id="6" name="Text 3"/>
          <p:cNvSpPr/>
          <p:nvPr/>
        </p:nvSpPr>
        <p:spPr>
          <a:xfrm>
            <a:off x="6125647" y="1273016"/>
            <a:ext cx="149781" cy="187166"/>
          </a:xfrm>
          <a:prstGeom prst="rect">
            <a:avLst/>
          </a:prstGeom>
          <a:noFill/>
          <a:ln/>
        </p:spPr>
        <p:txBody>
          <a:bodyPr wrap="none" lIns="0" tIns="0" rIns="0" bIns="0" rtlCol="0" anchor="t"/>
          <a:lstStyle/>
          <a:p>
            <a:pPr marL="0" indent="0" algn="l">
              <a:lnSpc>
                <a:spcPts val="1850"/>
              </a:lnSpc>
              <a:buNone/>
            </a:pPr>
            <a:r>
              <a:rPr lang="en-US" sz="1600" dirty="0">
                <a:solidFill>
                  <a:srgbClr val="E0D6DE"/>
                </a:solidFill>
                <a:latin typeface="Arial Nova" panose="020B0504020202020204" pitchFamily="34" charset="0"/>
                <a:ea typeface="Sora Light" pitchFamily="34" charset="-122"/>
                <a:cs typeface="Sora Light" pitchFamily="34" charset="-120"/>
              </a:rPr>
              <a:t>01</a:t>
            </a:r>
            <a:endParaRPr lang="en-US" sz="1600" dirty="0">
              <a:latin typeface="Arial Nova" panose="020B0504020202020204" pitchFamily="34" charset="0"/>
            </a:endParaRPr>
          </a:p>
        </p:txBody>
      </p:sp>
      <p:pic>
        <p:nvPicPr>
          <p:cNvPr id="7" name="Image 1" descr="preencoded.png"/>
          <p:cNvPicPr>
            <a:picLocks noChangeAspect="1"/>
          </p:cNvPicPr>
          <p:nvPr/>
        </p:nvPicPr>
        <p:blipFill>
          <a:blip r:embed="rId4"/>
          <a:stretch>
            <a:fillRect/>
          </a:stretch>
        </p:blipFill>
        <p:spPr>
          <a:xfrm>
            <a:off x="6125647" y="1512213"/>
            <a:ext cx="7913132" cy="15240"/>
          </a:xfrm>
          <a:prstGeom prst="rect">
            <a:avLst/>
          </a:prstGeom>
        </p:spPr>
      </p:pic>
      <p:sp>
        <p:nvSpPr>
          <p:cNvPr id="8" name="Text 4"/>
          <p:cNvSpPr/>
          <p:nvPr/>
        </p:nvSpPr>
        <p:spPr>
          <a:xfrm>
            <a:off x="6125647" y="1617583"/>
            <a:ext cx="1872377" cy="234077"/>
          </a:xfrm>
          <a:prstGeom prst="rect">
            <a:avLst/>
          </a:prstGeom>
          <a:noFill/>
          <a:ln/>
        </p:spPr>
        <p:txBody>
          <a:bodyPr wrap="none" lIns="0" tIns="0" rIns="0" bIns="0" rtlCol="0" anchor="t"/>
          <a:lstStyle/>
          <a:p>
            <a:pPr marL="0" indent="0" algn="l">
              <a:lnSpc>
                <a:spcPts val="1800"/>
              </a:lnSpc>
              <a:buNone/>
            </a:pPr>
            <a:r>
              <a:rPr lang="en-US" sz="2000" dirty="0">
                <a:solidFill>
                  <a:srgbClr val="E0D6DE"/>
                </a:solidFill>
                <a:latin typeface="Arial Nova" panose="020B0504020202020204" pitchFamily="34" charset="0"/>
                <a:ea typeface="Sora Medium" pitchFamily="34" charset="-122"/>
                <a:cs typeface="Sora Medium" pitchFamily="34" charset="-120"/>
              </a:rPr>
              <a:t>Sprint Planning</a:t>
            </a:r>
            <a:endParaRPr lang="en-US" sz="2000" dirty="0">
              <a:latin typeface="Arial Nova" panose="020B0504020202020204" pitchFamily="34" charset="0"/>
            </a:endParaRPr>
          </a:p>
        </p:txBody>
      </p:sp>
      <p:sp>
        <p:nvSpPr>
          <p:cNvPr id="9" name="Text 5"/>
          <p:cNvSpPr/>
          <p:nvPr/>
        </p:nvSpPr>
        <p:spPr>
          <a:xfrm>
            <a:off x="6118145" y="1893927"/>
            <a:ext cx="7913132" cy="479108"/>
          </a:xfrm>
          <a:prstGeom prst="rect">
            <a:avLst/>
          </a:prstGeom>
          <a:noFill/>
          <a:ln/>
        </p:spPr>
        <p:txBody>
          <a:bodyPr wrap="square" lIns="0" tIns="0" rIns="0" bIns="0" rtlCol="0" anchor="t"/>
          <a:lstStyle/>
          <a:p>
            <a:pPr marL="0" indent="0" algn="l">
              <a:lnSpc>
                <a:spcPts val="1850"/>
              </a:lnSpc>
              <a:buNone/>
            </a:pPr>
            <a:r>
              <a:rPr lang="en-US" sz="1600" dirty="0">
                <a:solidFill>
                  <a:srgbClr val="E0D6DE"/>
                </a:solidFill>
                <a:latin typeface="Arial Nova" panose="020B0504020202020204" pitchFamily="34" charset="0"/>
                <a:ea typeface="Noto Sans TC" pitchFamily="34" charset="-122"/>
                <a:cs typeface="Noto Sans TC" pitchFamily="34" charset="-120"/>
              </a:rPr>
              <a:t>Development is broken into 2-week sprints with specific deliverables, allowing for focused work on individual components like the risk scoring engine before full system integration.</a:t>
            </a:r>
            <a:endParaRPr lang="en-US" sz="1600" dirty="0">
              <a:latin typeface="Arial Nova" panose="020B0504020202020204" pitchFamily="34" charset="0"/>
            </a:endParaRPr>
          </a:p>
        </p:txBody>
      </p:sp>
      <p:sp>
        <p:nvSpPr>
          <p:cNvPr id="10" name="Text 6"/>
          <p:cNvSpPr/>
          <p:nvPr/>
        </p:nvSpPr>
        <p:spPr>
          <a:xfrm>
            <a:off x="6125647" y="2742605"/>
            <a:ext cx="149781" cy="187166"/>
          </a:xfrm>
          <a:prstGeom prst="rect">
            <a:avLst/>
          </a:prstGeom>
          <a:noFill/>
          <a:ln/>
        </p:spPr>
        <p:txBody>
          <a:bodyPr wrap="none" lIns="0" tIns="0" rIns="0" bIns="0" rtlCol="0" anchor="t"/>
          <a:lstStyle/>
          <a:p>
            <a:pPr marL="0" indent="0" algn="l">
              <a:lnSpc>
                <a:spcPts val="1850"/>
              </a:lnSpc>
              <a:buNone/>
            </a:pPr>
            <a:r>
              <a:rPr lang="en-US" sz="1600" dirty="0">
                <a:solidFill>
                  <a:srgbClr val="E0D6DE"/>
                </a:solidFill>
                <a:latin typeface="Arial Nova" panose="020B0504020202020204" pitchFamily="34" charset="0"/>
                <a:ea typeface="Sora Light" pitchFamily="34" charset="-122"/>
                <a:cs typeface="Sora Light" pitchFamily="34" charset="-120"/>
              </a:rPr>
              <a:t>02</a:t>
            </a:r>
            <a:endParaRPr lang="en-US" sz="1600" dirty="0">
              <a:latin typeface="Arial Nova" panose="020B0504020202020204" pitchFamily="34" charset="0"/>
            </a:endParaRPr>
          </a:p>
        </p:txBody>
      </p:sp>
      <p:pic>
        <p:nvPicPr>
          <p:cNvPr id="11" name="Image 2" descr="preencoded.png"/>
          <p:cNvPicPr>
            <a:picLocks noChangeAspect="1"/>
          </p:cNvPicPr>
          <p:nvPr/>
        </p:nvPicPr>
        <p:blipFill>
          <a:blip r:embed="rId4"/>
          <a:stretch>
            <a:fillRect/>
          </a:stretch>
        </p:blipFill>
        <p:spPr>
          <a:xfrm>
            <a:off x="6125647" y="2951917"/>
            <a:ext cx="7913132" cy="15240"/>
          </a:xfrm>
          <a:prstGeom prst="rect">
            <a:avLst/>
          </a:prstGeom>
        </p:spPr>
      </p:pic>
      <p:sp>
        <p:nvSpPr>
          <p:cNvPr id="12" name="Text 7"/>
          <p:cNvSpPr/>
          <p:nvPr/>
        </p:nvSpPr>
        <p:spPr>
          <a:xfrm>
            <a:off x="6125647" y="3087172"/>
            <a:ext cx="2135029" cy="234077"/>
          </a:xfrm>
          <a:prstGeom prst="rect">
            <a:avLst/>
          </a:prstGeom>
          <a:noFill/>
          <a:ln/>
        </p:spPr>
        <p:txBody>
          <a:bodyPr wrap="none" lIns="0" tIns="0" rIns="0" bIns="0" rtlCol="0" anchor="t"/>
          <a:lstStyle/>
          <a:p>
            <a:pPr marL="0" indent="0" algn="l">
              <a:lnSpc>
                <a:spcPts val="1800"/>
              </a:lnSpc>
              <a:buNone/>
            </a:pPr>
            <a:r>
              <a:rPr lang="en-US" sz="2000" dirty="0">
                <a:solidFill>
                  <a:srgbClr val="E0D6DE"/>
                </a:solidFill>
                <a:latin typeface="Arial Nova" panose="020B0504020202020204" pitchFamily="34" charset="0"/>
                <a:ea typeface="Sora Medium" pitchFamily="34" charset="-122"/>
                <a:cs typeface="Sora Medium" pitchFamily="34" charset="-120"/>
              </a:rPr>
              <a:t>Iterative Development</a:t>
            </a:r>
            <a:endParaRPr lang="en-US" sz="2000" dirty="0">
              <a:latin typeface="Arial Nova" panose="020B0504020202020204" pitchFamily="34" charset="0"/>
            </a:endParaRPr>
          </a:p>
        </p:txBody>
      </p:sp>
      <p:sp>
        <p:nvSpPr>
          <p:cNvPr id="13" name="Text 8"/>
          <p:cNvSpPr/>
          <p:nvPr/>
        </p:nvSpPr>
        <p:spPr>
          <a:xfrm>
            <a:off x="6125647" y="3321249"/>
            <a:ext cx="7913132" cy="479108"/>
          </a:xfrm>
          <a:prstGeom prst="rect">
            <a:avLst/>
          </a:prstGeom>
          <a:noFill/>
          <a:ln/>
        </p:spPr>
        <p:txBody>
          <a:bodyPr wrap="square" lIns="0" tIns="0" rIns="0" bIns="0" rtlCol="0" anchor="t"/>
          <a:lstStyle/>
          <a:p>
            <a:pPr marL="0" indent="0" algn="l">
              <a:lnSpc>
                <a:spcPts val="1850"/>
              </a:lnSpc>
              <a:buNone/>
            </a:pPr>
            <a:r>
              <a:rPr lang="en-US" sz="1600" dirty="0">
                <a:solidFill>
                  <a:srgbClr val="E0D6DE"/>
                </a:solidFill>
                <a:latin typeface="Arial Nova" panose="020B0504020202020204" pitchFamily="34" charset="0"/>
                <a:ea typeface="Noto Sans TC" pitchFamily="34" charset="-122"/>
                <a:cs typeface="Noto Sans TC" pitchFamily="34" charset="-120"/>
              </a:rPr>
              <a:t>Each sprint includes development, testing, and refinement phases. Legal interpretations are validated against real-world contract examples to ensure accuracy and reliability.</a:t>
            </a:r>
            <a:endParaRPr lang="en-US" sz="1600" dirty="0">
              <a:latin typeface="Arial Nova" panose="020B0504020202020204" pitchFamily="34" charset="0"/>
            </a:endParaRPr>
          </a:p>
        </p:txBody>
      </p:sp>
      <p:sp>
        <p:nvSpPr>
          <p:cNvPr id="14" name="Text 9"/>
          <p:cNvSpPr/>
          <p:nvPr/>
        </p:nvSpPr>
        <p:spPr>
          <a:xfrm>
            <a:off x="6125647" y="4212193"/>
            <a:ext cx="149781" cy="187166"/>
          </a:xfrm>
          <a:prstGeom prst="rect">
            <a:avLst/>
          </a:prstGeom>
          <a:noFill/>
          <a:ln/>
        </p:spPr>
        <p:txBody>
          <a:bodyPr wrap="none" lIns="0" tIns="0" rIns="0" bIns="0" rtlCol="0" anchor="t"/>
          <a:lstStyle/>
          <a:p>
            <a:pPr marL="0" indent="0" algn="l">
              <a:lnSpc>
                <a:spcPts val="1850"/>
              </a:lnSpc>
              <a:buNone/>
            </a:pPr>
            <a:r>
              <a:rPr lang="en-US" sz="1600" dirty="0">
                <a:solidFill>
                  <a:srgbClr val="E0D6DE"/>
                </a:solidFill>
                <a:latin typeface="Arial Nova" panose="020B0504020202020204" pitchFamily="34" charset="0"/>
                <a:ea typeface="Sora Light" pitchFamily="34" charset="-122"/>
                <a:cs typeface="Sora Light" pitchFamily="34" charset="-120"/>
              </a:rPr>
              <a:t>03</a:t>
            </a:r>
            <a:endParaRPr lang="en-US" sz="1600" dirty="0">
              <a:latin typeface="Arial Nova" panose="020B0504020202020204" pitchFamily="34" charset="0"/>
            </a:endParaRPr>
          </a:p>
        </p:txBody>
      </p:sp>
      <p:pic>
        <p:nvPicPr>
          <p:cNvPr id="15" name="Image 3" descr="preencoded.png"/>
          <p:cNvPicPr>
            <a:picLocks noChangeAspect="1"/>
          </p:cNvPicPr>
          <p:nvPr/>
        </p:nvPicPr>
        <p:blipFill>
          <a:blip r:embed="rId4"/>
          <a:stretch>
            <a:fillRect/>
          </a:stretch>
        </p:blipFill>
        <p:spPr>
          <a:xfrm>
            <a:off x="6125647" y="4391620"/>
            <a:ext cx="7913132" cy="15240"/>
          </a:xfrm>
          <a:prstGeom prst="rect">
            <a:avLst/>
          </a:prstGeom>
        </p:spPr>
      </p:pic>
      <p:sp>
        <p:nvSpPr>
          <p:cNvPr id="16" name="Text 10"/>
          <p:cNvSpPr/>
          <p:nvPr/>
        </p:nvSpPr>
        <p:spPr>
          <a:xfrm>
            <a:off x="6125647" y="4556760"/>
            <a:ext cx="1872377" cy="234077"/>
          </a:xfrm>
          <a:prstGeom prst="rect">
            <a:avLst/>
          </a:prstGeom>
          <a:noFill/>
          <a:ln/>
        </p:spPr>
        <p:txBody>
          <a:bodyPr wrap="none" lIns="0" tIns="0" rIns="0" bIns="0" rtlCol="0" anchor="t"/>
          <a:lstStyle/>
          <a:p>
            <a:pPr marL="0" indent="0" algn="l">
              <a:lnSpc>
                <a:spcPts val="1800"/>
              </a:lnSpc>
              <a:buNone/>
            </a:pPr>
            <a:r>
              <a:rPr lang="en-US" sz="2000" dirty="0">
                <a:solidFill>
                  <a:srgbClr val="E0D6DE"/>
                </a:solidFill>
                <a:latin typeface="Arial Nova" panose="020B0504020202020204" pitchFamily="34" charset="0"/>
                <a:ea typeface="Sora Medium" pitchFamily="34" charset="-122"/>
                <a:cs typeface="Sora Medium" pitchFamily="34" charset="-120"/>
              </a:rPr>
              <a:t>Parallel Workflows</a:t>
            </a:r>
            <a:endParaRPr lang="en-US" sz="2000" dirty="0">
              <a:latin typeface="Arial Nova" panose="020B0504020202020204" pitchFamily="34" charset="0"/>
            </a:endParaRPr>
          </a:p>
        </p:txBody>
      </p:sp>
      <p:sp>
        <p:nvSpPr>
          <p:cNvPr id="17" name="Text 11"/>
          <p:cNvSpPr/>
          <p:nvPr/>
        </p:nvSpPr>
        <p:spPr>
          <a:xfrm>
            <a:off x="6125647" y="4778665"/>
            <a:ext cx="7913132" cy="479108"/>
          </a:xfrm>
          <a:prstGeom prst="rect">
            <a:avLst/>
          </a:prstGeom>
          <a:noFill/>
          <a:ln/>
        </p:spPr>
        <p:txBody>
          <a:bodyPr wrap="square" lIns="0" tIns="0" rIns="0" bIns="0" rtlCol="0" anchor="t"/>
          <a:lstStyle/>
          <a:p>
            <a:pPr marL="0" indent="0" algn="l">
              <a:lnSpc>
                <a:spcPts val="1850"/>
              </a:lnSpc>
              <a:buNone/>
            </a:pPr>
            <a:r>
              <a:rPr lang="en-US" sz="1600" dirty="0">
                <a:solidFill>
                  <a:srgbClr val="E0D6DE"/>
                </a:solidFill>
                <a:latin typeface="Arial Nova" panose="020B0504020202020204" pitchFamily="34" charset="0"/>
                <a:ea typeface="Noto Sans TC" pitchFamily="34" charset="-122"/>
                <a:cs typeface="Noto Sans TC" pitchFamily="34" charset="-120"/>
              </a:rPr>
              <a:t>Backend AI models and frontend dashboard interfaces are developed simultaneously in parallel sprints to maximize team efficiency and reduce overall project timeline.</a:t>
            </a:r>
            <a:endParaRPr lang="en-US" sz="1600" dirty="0">
              <a:latin typeface="Arial Nova" panose="020B0504020202020204" pitchFamily="34" charset="0"/>
            </a:endParaRPr>
          </a:p>
        </p:txBody>
      </p:sp>
      <p:sp>
        <p:nvSpPr>
          <p:cNvPr id="18" name="Text 12"/>
          <p:cNvSpPr/>
          <p:nvPr/>
        </p:nvSpPr>
        <p:spPr>
          <a:xfrm>
            <a:off x="6125647" y="5681782"/>
            <a:ext cx="149781" cy="187166"/>
          </a:xfrm>
          <a:prstGeom prst="rect">
            <a:avLst/>
          </a:prstGeom>
          <a:noFill/>
          <a:ln/>
        </p:spPr>
        <p:txBody>
          <a:bodyPr wrap="none" lIns="0" tIns="0" rIns="0" bIns="0" rtlCol="0" anchor="t"/>
          <a:lstStyle/>
          <a:p>
            <a:pPr marL="0" indent="0" algn="l">
              <a:lnSpc>
                <a:spcPts val="1850"/>
              </a:lnSpc>
              <a:buNone/>
            </a:pPr>
            <a:r>
              <a:rPr lang="en-US" sz="1600" dirty="0">
                <a:solidFill>
                  <a:srgbClr val="E0D6DE"/>
                </a:solidFill>
                <a:latin typeface="Arial Nova" panose="020B0504020202020204" pitchFamily="34" charset="0"/>
                <a:ea typeface="Sora Light" pitchFamily="34" charset="-122"/>
                <a:cs typeface="Sora Light" pitchFamily="34" charset="-120"/>
              </a:rPr>
              <a:t>04</a:t>
            </a:r>
            <a:endParaRPr lang="en-US" sz="1600" dirty="0">
              <a:latin typeface="Arial Nova" panose="020B0504020202020204" pitchFamily="34" charset="0"/>
            </a:endParaRPr>
          </a:p>
        </p:txBody>
      </p:sp>
      <p:pic>
        <p:nvPicPr>
          <p:cNvPr id="19" name="Image 4" descr="preencoded.png"/>
          <p:cNvPicPr>
            <a:picLocks noChangeAspect="1"/>
          </p:cNvPicPr>
          <p:nvPr/>
        </p:nvPicPr>
        <p:blipFill>
          <a:blip r:embed="rId4"/>
          <a:stretch>
            <a:fillRect/>
          </a:stretch>
        </p:blipFill>
        <p:spPr>
          <a:xfrm>
            <a:off x="6125647" y="5831324"/>
            <a:ext cx="7913132" cy="15240"/>
          </a:xfrm>
          <a:prstGeom prst="rect">
            <a:avLst/>
          </a:prstGeom>
        </p:spPr>
      </p:pic>
      <p:sp>
        <p:nvSpPr>
          <p:cNvPr id="20" name="Text 13"/>
          <p:cNvSpPr/>
          <p:nvPr/>
        </p:nvSpPr>
        <p:spPr>
          <a:xfrm>
            <a:off x="6125647" y="6026348"/>
            <a:ext cx="2239685" cy="234077"/>
          </a:xfrm>
          <a:prstGeom prst="rect">
            <a:avLst/>
          </a:prstGeom>
          <a:noFill/>
          <a:ln/>
        </p:spPr>
        <p:txBody>
          <a:bodyPr wrap="none" lIns="0" tIns="0" rIns="0" bIns="0" rtlCol="0" anchor="t"/>
          <a:lstStyle/>
          <a:p>
            <a:pPr marL="0" indent="0" algn="l">
              <a:lnSpc>
                <a:spcPts val="1800"/>
              </a:lnSpc>
              <a:buNone/>
            </a:pPr>
            <a:r>
              <a:rPr lang="en-US" sz="2000" dirty="0">
                <a:solidFill>
                  <a:srgbClr val="E0D6DE"/>
                </a:solidFill>
                <a:latin typeface="Arial Nova" panose="020B0504020202020204" pitchFamily="34" charset="0"/>
                <a:ea typeface="Sora Medium" pitchFamily="34" charset="-122"/>
                <a:cs typeface="Sora Medium" pitchFamily="34" charset="-120"/>
              </a:rPr>
              <a:t>Continuous Integration</a:t>
            </a:r>
            <a:endParaRPr lang="en-US" sz="2000" dirty="0">
              <a:latin typeface="Arial Nova" panose="020B0504020202020204" pitchFamily="34" charset="0"/>
            </a:endParaRPr>
          </a:p>
        </p:txBody>
      </p:sp>
      <p:sp>
        <p:nvSpPr>
          <p:cNvPr id="21" name="Text 14"/>
          <p:cNvSpPr/>
          <p:nvPr/>
        </p:nvSpPr>
        <p:spPr>
          <a:xfrm>
            <a:off x="6125647" y="6238279"/>
            <a:ext cx="7913132" cy="479108"/>
          </a:xfrm>
          <a:prstGeom prst="rect">
            <a:avLst/>
          </a:prstGeom>
          <a:noFill/>
          <a:ln/>
        </p:spPr>
        <p:txBody>
          <a:bodyPr wrap="square" lIns="0" tIns="0" rIns="0" bIns="0" rtlCol="0" anchor="t"/>
          <a:lstStyle/>
          <a:p>
            <a:pPr marL="0" indent="0" algn="l">
              <a:lnSpc>
                <a:spcPts val="1850"/>
              </a:lnSpc>
              <a:buNone/>
            </a:pPr>
            <a:r>
              <a:rPr lang="en-US" sz="1600" dirty="0">
                <a:solidFill>
                  <a:srgbClr val="E0D6DE"/>
                </a:solidFill>
                <a:latin typeface="Arial Nova" panose="020B0504020202020204" pitchFamily="34" charset="0"/>
                <a:ea typeface="Noto Sans TC" pitchFamily="34" charset="-122"/>
                <a:cs typeface="Noto Sans TC" pitchFamily="34" charset="-120"/>
              </a:rPr>
              <a:t>Regular integration testing ensures all components work together seamlessly, catching compatibility issues early before they become major blockers.</a:t>
            </a:r>
            <a:endParaRPr lang="en-US" sz="1600" dirty="0">
              <a:latin typeface="Arial Nova" panose="020B05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610314" y="907971"/>
            <a:ext cx="908090" cy="286703"/>
          </a:xfrm>
          <a:prstGeom prst="roundRect">
            <a:avLst>
              <a:gd name="adj" fmla="val 6387"/>
            </a:avLst>
          </a:prstGeom>
          <a:solidFill>
            <a:srgbClr val="00184D"/>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1873" y="990243"/>
            <a:ext cx="122039" cy="122039"/>
          </a:xfrm>
          <a:prstGeom prst="rect">
            <a:avLst/>
          </a:prstGeom>
        </p:spPr>
      </p:pic>
      <p:sp>
        <p:nvSpPr>
          <p:cNvPr id="4" name="Text 1"/>
          <p:cNvSpPr/>
          <p:nvPr/>
        </p:nvSpPr>
        <p:spPr>
          <a:xfrm>
            <a:off x="884873" y="953691"/>
            <a:ext cx="541973" cy="195262"/>
          </a:xfrm>
          <a:prstGeom prst="rect">
            <a:avLst/>
          </a:prstGeom>
          <a:noFill/>
          <a:ln/>
        </p:spPr>
        <p:txBody>
          <a:bodyPr wrap="none" lIns="0" tIns="0" rIns="0" bIns="0" rtlCol="0" anchor="t"/>
          <a:lstStyle/>
          <a:p>
            <a:pPr marL="0" indent="0" algn="l">
              <a:lnSpc>
                <a:spcPts val="1500"/>
              </a:lnSpc>
              <a:buNone/>
            </a:pPr>
            <a:r>
              <a:rPr lang="en-US" sz="950" dirty="0">
                <a:solidFill>
                  <a:srgbClr val="E0D6DE"/>
                </a:solidFill>
                <a:latin typeface="Arial Nova" panose="020B0504020202020204" pitchFamily="34" charset="0"/>
                <a:ea typeface="Noto Sans TC" pitchFamily="34" charset="-122"/>
                <a:cs typeface="Times New Roman" panose="02020603050405020304" pitchFamily="18" charset="0"/>
              </a:rPr>
              <a:t>TIMELINE</a:t>
            </a:r>
            <a:endParaRPr lang="en-US" sz="950" dirty="0">
              <a:latin typeface="Arial Nova" panose="020B0504020202020204" pitchFamily="34" charset="0"/>
            </a:endParaRPr>
          </a:p>
        </p:txBody>
      </p:sp>
      <p:sp>
        <p:nvSpPr>
          <p:cNvPr id="5" name="Text 2"/>
          <p:cNvSpPr/>
          <p:nvPr/>
        </p:nvSpPr>
        <p:spPr>
          <a:xfrm>
            <a:off x="610314" y="1255633"/>
            <a:ext cx="6138386" cy="476845"/>
          </a:xfrm>
          <a:prstGeom prst="rect">
            <a:avLst/>
          </a:prstGeom>
          <a:noFill/>
          <a:ln/>
        </p:spPr>
        <p:txBody>
          <a:bodyPr wrap="none" lIns="0" tIns="0" rIns="0" bIns="0" rtlCol="0" anchor="t"/>
          <a:lstStyle/>
          <a:p>
            <a:pPr marL="0" indent="0" algn="l">
              <a:lnSpc>
                <a:spcPts val="3750"/>
              </a:lnSpc>
              <a:buNone/>
            </a:pPr>
            <a:r>
              <a:rPr lang="en-US" sz="3000" dirty="0">
                <a:solidFill>
                  <a:srgbClr val="97B8FF"/>
                </a:solidFill>
                <a:latin typeface="Arial Nova" panose="020B0504020202020204" pitchFamily="34" charset="0"/>
                <a:ea typeface="Sora Medium" pitchFamily="34" charset="-122"/>
                <a:cs typeface="Sora Medium" pitchFamily="34" charset="-120"/>
              </a:rPr>
              <a:t>3-Month Project Execution Plan</a:t>
            </a:r>
            <a:endParaRPr lang="en-US" sz="3000" dirty="0">
              <a:latin typeface="Arial Nova" panose="020B0504020202020204" pitchFamily="34" charset="0"/>
            </a:endParaRPr>
          </a:p>
        </p:txBody>
      </p:sp>
      <p:sp>
        <p:nvSpPr>
          <p:cNvPr id="6" name="Shape 3"/>
          <p:cNvSpPr/>
          <p:nvPr/>
        </p:nvSpPr>
        <p:spPr>
          <a:xfrm>
            <a:off x="610314" y="4641413"/>
            <a:ext cx="13409771" cy="22860"/>
          </a:xfrm>
          <a:prstGeom prst="roundRect">
            <a:avLst>
              <a:gd name="adj" fmla="val 100136"/>
            </a:avLst>
          </a:prstGeom>
          <a:solidFill>
            <a:srgbClr val="3F3F44"/>
          </a:solidFill>
          <a:ln/>
        </p:spPr>
      </p:sp>
      <p:sp>
        <p:nvSpPr>
          <p:cNvPr id="7" name="Shape 4"/>
          <p:cNvSpPr/>
          <p:nvPr/>
        </p:nvSpPr>
        <p:spPr>
          <a:xfrm>
            <a:off x="3903464" y="4183678"/>
            <a:ext cx="22860" cy="457795"/>
          </a:xfrm>
          <a:prstGeom prst="roundRect">
            <a:avLst>
              <a:gd name="adj" fmla="val 100136"/>
            </a:avLst>
          </a:prstGeom>
          <a:solidFill>
            <a:srgbClr val="3F3F44"/>
          </a:solidFill>
          <a:ln/>
        </p:spPr>
      </p:sp>
      <p:sp>
        <p:nvSpPr>
          <p:cNvPr id="8" name="Shape 5"/>
          <p:cNvSpPr/>
          <p:nvPr/>
        </p:nvSpPr>
        <p:spPr>
          <a:xfrm>
            <a:off x="3743325" y="4469785"/>
            <a:ext cx="343257" cy="343257"/>
          </a:xfrm>
          <a:prstGeom prst="roundRect">
            <a:avLst>
              <a:gd name="adj" fmla="val 6669"/>
            </a:avLst>
          </a:prstGeom>
          <a:solidFill>
            <a:srgbClr val="26262B"/>
          </a:solidFill>
          <a:ln/>
        </p:spPr>
      </p:sp>
      <p:sp>
        <p:nvSpPr>
          <p:cNvPr id="9" name="Text 6"/>
          <p:cNvSpPr/>
          <p:nvPr/>
        </p:nvSpPr>
        <p:spPr>
          <a:xfrm>
            <a:off x="3800475" y="4498300"/>
            <a:ext cx="228838" cy="286107"/>
          </a:xfrm>
          <a:prstGeom prst="rect">
            <a:avLst/>
          </a:prstGeom>
          <a:noFill/>
          <a:ln/>
        </p:spPr>
        <p:txBody>
          <a:bodyPr wrap="none" lIns="0" tIns="0" rIns="0" bIns="0" rtlCol="0" anchor="t"/>
          <a:lstStyle/>
          <a:p>
            <a:pPr marL="0" indent="0" algn="ctr">
              <a:lnSpc>
                <a:spcPts val="1800"/>
              </a:lnSpc>
              <a:buNone/>
            </a:pPr>
            <a:r>
              <a:rPr lang="en-US" sz="2400" dirty="0">
                <a:solidFill>
                  <a:srgbClr val="E0D6DE"/>
                </a:solidFill>
                <a:latin typeface="Arial Nova" panose="020B0504020202020204" pitchFamily="34" charset="0"/>
                <a:ea typeface="Sora Medium" pitchFamily="34" charset="-122"/>
                <a:cs typeface="Sora Medium" pitchFamily="34" charset="-120"/>
              </a:rPr>
              <a:t>1</a:t>
            </a:r>
            <a:endParaRPr lang="en-US" sz="2400" dirty="0">
              <a:latin typeface="Arial Nova" panose="020B0504020202020204" pitchFamily="34" charset="0"/>
            </a:endParaRPr>
          </a:p>
        </p:txBody>
      </p:sp>
      <p:sp>
        <p:nvSpPr>
          <p:cNvPr id="10" name="Text 7"/>
          <p:cNvSpPr/>
          <p:nvPr/>
        </p:nvSpPr>
        <p:spPr>
          <a:xfrm>
            <a:off x="2932033" y="1961317"/>
            <a:ext cx="1965960" cy="238363"/>
          </a:xfrm>
          <a:prstGeom prst="rect">
            <a:avLst/>
          </a:prstGeom>
          <a:noFill/>
          <a:ln/>
        </p:spPr>
        <p:txBody>
          <a:bodyPr wrap="none" lIns="0" tIns="0" rIns="0" bIns="0" rtlCol="0" anchor="t"/>
          <a:lstStyle/>
          <a:p>
            <a:pPr marL="0" indent="0" algn="ctr">
              <a:lnSpc>
                <a:spcPts val="1850"/>
              </a:lnSpc>
              <a:buNone/>
            </a:pPr>
            <a:r>
              <a:rPr lang="en-US" dirty="0">
                <a:solidFill>
                  <a:srgbClr val="E0D6DE"/>
                </a:solidFill>
                <a:latin typeface="Arial Nova" panose="020B0504020202020204" pitchFamily="34" charset="0"/>
                <a:ea typeface="Sora Medium" pitchFamily="34" charset="-122"/>
                <a:cs typeface="Sora Medium" pitchFamily="34" charset="-120"/>
              </a:rPr>
              <a:t>Month 1: Foundation</a:t>
            </a:r>
            <a:endParaRPr lang="en-US" dirty="0">
              <a:latin typeface="Arial Nova" panose="020B0504020202020204" pitchFamily="34" charset="0"/>
            </a:endParaRPr>
          </a:p>
        </p:txBody>
      </p:sp>
      <p:sp>
        <p:nvSpPr>
          <p:cNvPr id="11" name="Text 8"/>
          <p:cNvSpPr/>
          <p:nvPr/>
        </p:nvSpPr>
        <p:spPr>
          <a:xfrm>
            <a:off x="762833" y="2291239"/>
            <a:ext cx="6304478" cy="488394"/>
          </a:xfrm>
          <a:prstGeom prst="rect">
            <a:avLst/>
          </a:prstGeom>
          <a:noFill/>
          <a:ln/>
        </p:spPr>
        <p:txBody>
          <a:bodyPr wrap="square" lIns="0" tIns="0" rIns="0" bIns="0" rtlCol="0" anchor="t"/>
          <a:lstStyle/>
          <a:p>
            <a:pPr marL="0" indent="0" algn="ctr">
              <a:lnSpc>
                <a:spcPts val="1900"/>
              </a:lnSpc>
              <a:buNone/>
            </a:pPr>
            <a:r>
              <a:rPr lang="en-US" sz="1600" b="1" dirty="0">
                <a:solidFill>
                  <a:srgbClr val="E0D6DE"/>
                </a:solidFill>
                <a:latin typeface="Arial Nova" panose="020B0504020202020204" pitchFamily="34" charset="0"/>
                <a:ea typeface="Noto Sans TC" pitchFamily="34" charset="-122"/>
                <a:cs typeface="Times New Roman" panose="02020603050405020304" pitchFamily="18" charset="0"/>
              </a:rPr>
              <a:t>Requirement Analysis:</a:t>
            </a:r>
            <a:r>
              <a:rPr lang="en-US" sz="1600" dirty="0">
                <a:solidFill>
                  <a:srgbClr val="E0D6DE"/>
                </a:solidFill>
                <a:latin typeface="Arial Nova" panose="020B0504020202020204" pitchFamily="34" charset="0"/>
                <a:ea typeface="Noto Sans TC" pitchFamily="34" charset="-122"/>
                <a:cs typeface="Times New Roman" panose="02020603050405020304" pitchFamily="18" charset="0"/>
              </a:rPr>
              <a:t> Defining comprehensive scope, user stories, and acceptance criteria</a:t>
            </a:r>
            <a:endParaRPr lang="en-US" sz="1600" dirty="0">
              <a:latin typeface="Arial Nova" panose="020B0504020202020204" pitchFamily="34" charset="0"/>
            </a:endParaRPr>
          </a:p>
        </p:txBody>
      </p:sp>
      <p:sp>
        <p:nvSpPr>
          <p:cNvPr id="12" name="Text 9"/>
          <p:cNvSpPr/>
          <p:nvPr/>
        </p:nvSpPr>
        <p:spPr>
          <a:xfrm>
            <a:off x="762833" y="2871192"/>
            <a:ext cx="6304478" cy="488394"/>
          </a:xfrm>
          <a:prstGeom prst="rect">
            <a:avLst/>
          </a:prstGeom>
          <a:noFill/>
          <a:ln/>
        </p:spPr>
        <p:txBody>
          <a:bodyPr wrap="square" lIns="0" tIns="0" rIns="0" bIns="0" rtlCol="0" anchor="t"/>
          <a:lstStyle/>
          <a:p>
            <a:pPr marL="0" indent="0" algn="ctr">
              <a:lnSpc>
                <a:spcPts val="1900"/>
              </a:lnSpc>
              <a:buNone/>
            </a:pPr>
            <a:r>
              <a:rPr lang="en-US" sz="1600" b="1" dirty="0">
                <a:solidFill>
                  <a:srgbClr val="E0D6DE"/>
                </a:solidFill>
                <a:latin typeface="Arial Nova" panose="020B0504020202020204" pitchFamily="34" charset="0"/>
                <a:ea typeface="Noto Sans TC" pitchFamily="34" charset="-122"/>
                <a:cs typeface="Times New Roman" panose="02020603050405020304" pitchFamily="18" charset="0"/>
              </a:rPr>
              <a:t>Data Collection:</a:t>
            </a:r>
            <a:r>
              <a:rPr lang="en-US" sz="1600" dirty="0">
                <a:solidFill>
                  <a:srgbClr val="E0D6DE"/>
                </a:solidFill>
                <a:latin typeface="Arial Nova" panose="020B0504020202020204" pitchFamily="34" charset="0"/>
                <a:ea typeface="Noto Sans TC" pitchFamily="34" charset="-122"/>
                <a:cs typeface="Times New Roman" panose="02020603050405020304" pitchFamily="18" charset="0"/>
              </a:rPr>
              <a:t> Curating a labeled dataset of legal contracts spanning multiple domains for training</a:t>
            </a:r>
            <a:endParaRPr lang="en-US" sz="1600" dirty="0">
              <a:latin typeface="Arial Nova" panose="020B0504020202020204" pitchFamily="34" charset="0"/>
            </a:endParaRPr>
          </a:p>
        </p:txBody>
      </p:sp>
      <p:sp>
        <p:nvSpPr>
          <p:cNvPr id="13" name="Text 10"/>
          <p:cNvSpPr/>
          <p:nvPr/>
        </p:nvSpPr>
        <p:spPr>
          <a:xfrm>
            <a:off x="762833" y="3451146"/>
            <a:ext cx="6304478" cy="244197"/>
          </a:xfrm>
          <a:prstGeom prst="rect">
            <a:avLst/>
          </a:prstGeom>
          <a:noFill/>
          <a:ln/>
        </p:spPr>
        <p:txBody>
          <a:bodyPr wrap="none" lIns="0" tIns="0" rIns="0" bIns="0" rtlCol="0" anchor="t"/>
          <a:lstStyle/>
          <a:p>
            <a:pPr marL="0" indent="0" algn="ctr">
              <a:lnSpc>
                <a:spcPts val="1900"/>
              </a:lnSpc>
              <a:buNone/>
            </a:pPr>
            <a:r>
              <a:rPr lang="en-US" sz="1600" b="1" dirty="0">
                <a:solidFill>
                  <a:srgbClr val="E0D6DE"/>
                </a:solidFill>
                <a:latin typeface="Arial Nova" panose="020B0504020202020204" pitchFamily="34" charset="0"/>
                <a:ea typeface="Noto Sans TC" pitchFamily="34" charset="-122"/>
                <a:cs typeface="Times New Roman" panose="02020603050405020304" pitchFamily="18" charset="0"/>
              </a:rPr>
              <a:t>NLP Pipeline:</a:t>
            </a:r>
            <a:r>
              <a:rPr lang="en-US" sz="1600" dirty="0">
                <a:solidFill>
                  <a:srgbClr val="E0D6DE"/>
                </a:solidFill>
                <a:latin typeface="Arial Nova" panose="020B0504020202020204" pitchFamily="34" charset="0"/>
                <a:ea typeface="Noto Sans TC" pitchFamily="34" charset="-122"/>
                <a:cs typeface="Times New Roman" panose="02020603050405020304" pitchFamily="18" charset="0"/>
              </a:rPr>
              <a:t> Building text extraction, cleaning, and preprocessing infrastructure</a:t>
            </a:r>
            <a:endParaRPr lang="en-US" sz="1600" dirty="0">
              <a:latin typeface="Arial Nova" panose="020B0504020202020204" pitchFamily="34" charset="0"/>
            </a:endParaRPr>
          </a:p>
        </p:txBody>
      </p:sp>
      <p:sp>
        <p:nvSpPr>
          <p:cNvPr id="14" name="Text 11"/>
          <p:cNvSpPr/>
          <p:nvPr/>
        </p:nvSpPr>
        <p:spPr>
          <a:xfrm>
            <a:off x="762833" y="3786902"/>
            <a:ext cx="6304478" cy="244197"/>
          </a:xfrm>
          <a:prstGeom prst="rect">
            <a:avLst/>
          </a:prstGeom>
          <a:noFill/>
          <a:ln/>
        </p:spPr>
        <p:txBody>
          <a:bodyPr wrap="none" lIns="0" tIns="0" rIns="0" bIns="0" rtlCol="0" anchor="t"/>
          <a:lstStyle/>
          <a:p>
            <a:pPr marL="0" indent="0" algn="ctr">
              <a:lnSpc>
                <a:spcPts val="1900"/>
              </a:lnSpc>
              <a:buNone/>
            </a:pPr>
            <a:r>
              <a:rPr lang="en-US" sz="1600" b="1" dirty="0">
                <a:solidFill>
                  <a:srgbClr val="E0D6DE"/>
                </a:solidFill>
                <a:latin typeface="Arial Nova" panose="020B0504020202020204" pitchFamily="34" charset="0"/>
                <a:ea typeface="Noto Sans TC" pitchFamily="34" charset="-122"/>
                <a:cs typeface="Times New Roman" panose="02020603050405020304" pitchFamily="18" charset="0"/>
              </a:rPr>
              <a:t>Architecture Design:</a:t>
            </a:r>
            <a:r>
              <a:rPr lang="en-US" sz="1600" dirty="0">
                <a:solidFill>
                  <a:srgbClr val="E0D6DE"/>
                </a:solidFill>
                <a:latin typeface="Arial Nova" panose="020B0504020202020204" pitchFamily="34" charset="0"/>
                <a:ea typeface="Noto Sans TC" pitchFamily="34" charset="-122"/>
                <a:cs typeface="Times New Roman" panose="02020603050405020304" pitchFamily="18" charset="0"/>
              </a:rPr>
              <a:t> Creating system design documents and database schemas</a:t>
            </a:r>
            <a:endParaRPr lang="en-US" sz="1600" dirty="0">
              <a:latin typeface="Arial Nova" panose="020B0504020202020204" pitchFamily="34" charset="0"/>
            </a:endParaRPr>
          </a:p>
        </p:txBody>
      </p:sp>
      <p:sp>
        <p:nvSpPr>
          <p:cNvPr id="15" name="Shape 12"/>
          <p:cNvSpPr/>
          <p:nvPr/>
        </p:nvSpPr>
        <p:spPr>
          <a:xfrm>
            <a:off x="7303532" y="4641354"/>
            <a:ext cx="22860" cy="457795"/>
          </a:xfrm>
          <a:prstGeom prst="roundRect">
            <a:avLst>
              <a:gd name="adj" fmla="val 100136"/>
            </a:avLst>
          </a:prstGeom>
          <a:solidFill>
            <a:srgbClr val="3F3F44"/>
          </a:solidFill>
          <a:ln/>
        </p:spPr>
      </p:sp>
      <p:sp>
        <p:nvSpPr>
          <p:cNvPr id="16" name="Shape 13"/>
          <p:cNvSpPr/>
          <p:nvPr/>
        </p:nvSpPr>
        <p:spPr>
          <a:xfrm>
            <a:off x="7143393" y="4469785"/>
            <a:ext cx="343257" cy="343257"/>
          </a:xfrm>
          <a:prstGeom prst="roundRect">
            <a:avLst>
              <a:gd name="adj" fmla="val 6669"/>
            </a:avLst>
          </a:prstGeom>
          <a:solidFill>
            <a:srgbClr val="26262B"/>
          </a:solidFill>
          <a:ln/>
        </p:spPr>
      </p:sp>
      <p:sp>
        <p:nvSpPr>
          <p:cNvPr id="17" name="Text 14"/>
          <p:cNvSpPr/>
          <p:nvPr/>
        </p:nvSpPr>
        <p:spPr>
          <a:xfrm>
            <a:off x="7200543" y="4498300"/>
            <a:ext cx="228838" cy="286107"/>
          </a:xfrm>
          <a:prstGeom prst="rect">
            <a:avLst/>
          </a:prstGeom>
          <a:noFill/>
          <a:ln/>
        </p:spPr>
        <p:txBody>
          <a:bodyPr wrap="none" lIns="0" tIns="0" rIns="0" bIns="0" rtlCol="0" anchor="t"/>
          <a:lstStyle/>
          <a:p>
            <a:pPr marL="0" indent="0" algn="ctr">
              <a:lnSpc>
                <a:spcPts val="1800"/>
              </a:lnSpc>
              <a:buNone/>
            </a:pPr>
            <a:r>
              <a:rPr lang="en-US" sz="2400" dirty="0">
                <a:solidFill>
                  <a:srgbClr val="E0D6DE"/>
                </a:solidFill>
                <a:latin typeface="Arial Nova" panose="020B0504020202020204" pitchFamily="34" charset="0"/>
                <a:ea typeface="Sora Medium" pitchFamily="34" charset="-122"/>
                <a:cs typeface="Sora Medium" pitchFamily="34" charset="-120"/>
              </a:rPr>
              <a:t>2</a:t>
            </a:r>
            <a:endParaRPr lang="en-US" sz="2400" dirty="0">
              <a:latin typeface="Arial Nova" panose="020B0504020202020204" pitchFamily="34" charset="0"/>
            </a:endParaRPr>
          </a:p>
        </p:txBody>
      </p:sp>
      <p:sp>
        <p:nvSpPr>
          <p:cNvPr id="18" name="Text 15"/>
          <p:cNvSpPr/>
          <p:nvPr/>
        </p:nvSpPr>
        <p:spPr>
          <a:xfrm>
            <a:off x="5952768" y="5251728"/>
            <a:ext cx="2724745" cy="238363"/>
          </a:xfrm>
          <a:prstGeom prst="rect">
            <a:avLst/>
          </a:prstGeom>
          <a:noFill/>
          <a:ln/>
        </p:spPr>
        <p:txBody>
          <a:bodyPr wrap="none" lIns="0" tIns="0" rIns="0" bIns="0" rtlCol="0" anchor="t"/>
          <a:lstStyle/>
          <a:p>
            <a:pPr marL="0" indent="0" algn="ctr">
              <a:lnSpc>
                <a:spcPts val="1850"/>
              </a:lnSpc>
              <a:buNone/>
            </a:pPr>
            <a:r>
              <a:rPr lang="en-US" dirty="0">
                <a:solidFill>
                  <a:srgbClr val="E0D6DE"/>
                </a:solidFill>
                <a:latin typeface="Arial Nova" panose="020B0504020202020204" pitchFamily="34" charset="0"/>
                <a:ea typeface="Sora Medium" pitchFamily="34" charset="-122"/>
                <a:cs typeface="Sora Medium" pitchFamily="34" charset="-120"/>
              </a:rPr>
              <a:t>Month 2: Core Development</a:t>
            </a:r>
            <a:endParaRPr lang="en-US" dirty="0">
              <a:latin typeface="Arial Nova" panose="020B0504020202020204" pitchFamily="34" charset="0"/>
            </a:endParaRPr>
          </a:p>
        </p:txBody>
      </p:sp>
      <p:sp>
        <p:nvSpPr>
          <p:cNvPr id="19" name="Text 16"/>
          <p:cNvSpPr/>
          <p:nvPr/>
        </p:nvSpPr>
        <p:spPr>
          <a:xfrm>
            <a:off x="4162901" y="5581650"/>
            <a:ext cx="6304478" cy="244197"/>
          </a:xfrm>
          <a:prstGeom prst="rect">
            <a:avLst/>
          </a:prstGeom>
          <a:noFill/>
          <a:ln/>
        </p:spPr>
        <p:txBody>
          <a:bodyPr wrap="none" lIns="0" tIns="0" rIns="0" bIns="0" rtlCol="0" anchor="t"/>
          <a:lstStyle/>
          <a:p>
            <a:pPr marL="0" indent="0" algn="ctr">
              <a:lnSpc>
                <a:spcPts val="1900"/>
              </a:lnSpc>
              <a:buNone/>
            </a:pPr>
            <a:r>
              <a:rPr lang="en-US" sz="1600" b="1" dirty="0">
                <a:solidFill>
                  <a:srgbClr val="E0D6DE"/>
                </a:solidFill>
                <a:latin typeface="Arial Nova" panose="020B0504020202020204" pitchFamily="34" charset="0"/>
                <a:ea typeface="Noto Sans TC" pitchFamily="34" charset="-122"/>
                <a:cs typeface="Times New Roman" panose="02020603050405020304" pitchFamily="18" charset="0"/>
              </a:rPr>
              <a:t>Entity Recognition:</a:t>
            </a:r>
            <a:r>
              <a:rPr lang="en-US" sz="1600" dirty="0">
                <a:solidFill>
                  <a:srgbClr val="E0D6DE"/>
                </a:solidFill>
                <a:latin typeface="Arial Nova" panose="020B0504020202020204" pitchFamily="34" charset="0"/>
                <a:ea typeface="Noto Sans TC" pitchFamily="34" charset="-122"/>
                <a:cs typeface="Times New Roman" panose="02020603050405020304" pitchFamily="18" charset="0"/>
              </a:rPr>
              <a:t> Developing the named entity recognition system for legal terms</a:t>
            </a:r>
            <a:endParaRPr lang="en-US" sz="1600" dirty="0">
              <a:latin typeface="Arial Nova" panose="020B0504020202020204" pitchFamily="34" charset="0"/>
            </a:endParaRPr>
          </a:p>
        </p:txBody>
      </p:sp>
      <p:sp>
        <p:nvSpPr>
          <p:cNvPr id="20" name="Text 17"/>
          <p:cNvSpPr/>
          <p:nvPr/>
        </p:nvSpPr>
        <p:spPr>
          <a:xfrm>
            <a:off x="4162901" y="5917406"/>
            <a:ext cx="6304478" cy="488394"/>
          </a:xfrm>
          <a:prstGeom prst="rect">
            <a:avLst/>
          </a:prstGeom>
          <a:noFill/>
          <a:ln/>
        </p:spPr>
        <p:txBody>
          <a:bodyPr wrap="square" lIns="0" tIns="0" rIns="0" bIns="0" rtlCol="0" anchor="t"/>
          <a:lstStyle/>
          <a:p>
            <a:pPr marL="0" indent="0" algn="ctr">
              <a:lnSpc>
                <a:spcPts val="1900"/>
              </a:lnSpc>
              <a:buNone/>
            </a:pPr>
            <a:r>
              <a:rPr lang="en-US" sz="1600" b="1" dirty="0">
                <a:solidFill>
                  <a:srgbClr val="E0D6DE"/>
                </a:solidFill>
                <a:latin typeface="Arial Nova" panose="020B0504020202020204" pitchFamily="34" charset="0"/>
                <a:ea typeface="Noto Sans TC" pitchFamily="34" charset="-122"/>
                <a:cs typeface="Times New Roman" panose="02020603050405020304" pitchFamily="18" charset="0"/>
              </a:rPr>
              <a:t>GNN Implementation:</a:t>
            </a:r>
            <a:r>
              <a:rPr lang="en-US" sz="1600" dirty="0">
                <a:solidFill>
                  <a:srgbClr val="E0D6DE"/>
                </a:solidFill>
                <a:latin typeface="Arial Nova" panose="020B0504020202020204" pitchFamily="34" charset="0"/>
                <a:ea typeface="Noto Sans TC" pitchFamily="34" charset="-122"/>
                <a:cs typeface="Times New Roman" panose="02020603050405020304" pitchFamily="18" charset="0"/>
              </a:rPr>
              <a:t> Training Graph Neural Networks for context analysis and relationship mapping</a:t>
            </a:r>
            <a:endParaRPr lang="en-US" sz="1600" dirty="0">
              <a:latin typeface="Arial Nova" panose="020B0504020202020204" pitchFamily="34" charset="0"/>
            </a:endParaRPr>
          </a:p>
        </p:txBody>
      </p:sp>
      <p:sp>
        <p:nvSpPr>
          <p:cNvPr id="21" name="Text 18"/>
          <p:cNvSpPr/>
          <p:nvPr/>
        </p:nvSpPr>
        <p:spPr>
          <a:xfrm>
            <a:off x="4162901" y="6497360"/>
            <a:ext cx="6304478" cy="488394"/>
          </a:xfrm>
          <a:prstGeom prst="rect">
            <a:avLst/>
          </a:prstGeom>
          <a:noFill/>
          <a:ln/>
        </p:spPr>
        <p:txBody>
          <a:bodyPr wrap="square" lIns="0" tIns="0" rIns="0" bIns="0" rtlCol="0" anchor="t"/>
          <a:lstStyle/>
          <a:p>
            <a:pPr marL="0" indent="0" algn="ctr">
              <a:lnSpc>
                <a:spcPts val="1900"/>
              </a:lnSpc>
              <a:buNone/>
            </a:pPr>
            <a:r>
              <a:rPr lang="en-US" sz="1600" b="1" dirty="0">
                <a:solidFill>
                  <a:srgbClr val="E0D6DE"/>
                </a:solidFill>
                <a:latin typeface="Arial Nova" panose="020B0504020202020204" pitchFamily="34" charset="0"/>
                <a:ea typeface="Noto Sans TC" pitchFamily="34" charset="-122"/>
                <a:cs typeface="Times New Roman" panose="02020603050405020304" pitchFamily="18" charset="0"/>
              </a:rPr>
              <a:t>Risk Scoring:</a:t>
            </a:r>
            <a:r>
              <a:rPr lang="en-US" sz="1600" dirty="0">
                <a:solidFill>
                  <a:srgbClr val="E0D6DE"/>
                </a:solidFill>
                <a:latin typeface="Arial Nova" panose="020B0504020202020204" pitchFamily="34" charset="0"/>
                <a:ea typeface="Noto Sans TC" pitchFamily="34" charset="-122"/>
                <a:cs typeface="Times New Roman" panose="02020603050405020304" pitchFamily="18" charset="0"/>
              </a:rPr>
              <a:t> Creating algorithms to calculate clause-level and document-level risk scores</a:t>
            </a:r>
            <a:endParaRPr lang="en-US" sz="1600" dirty="0">
              <a:latin typeface="Arial Nova" panose="020B0504020202020204" pitchFamily="34" charset="0"/>
            </a:endParaRPr>
          </a:p>
        </p:txBody>
      </p:sp>
      <p:sp>
        <p:nvSpPr>
          <p:cNvPr id="22" name="Text 19"/>
          <p:cNvSpPr/>
          <p:nvPr/>
        </p:nvSpPr>
        <p:spPr>
          <a:xfrm>
            <a:off x="4162901" y="7077313"/>
            <a:ext cx="6304478" cy="244197"/>
          </a:xfrm>
          <a:prstGeom prst="rect">
            <a:avLst/>
          </a:prstGeom>
          <a:noFill/>
          <a:ln/>
        </p:spPr>
        <p:txBody>
          <a:bodyPr wrap="none" lIns="0" tIns="0" rIns="0" bIns="0" rtlCol="0" anchor="t"/>
          <a:lstStyle/>
          <a:p>
            <a:pPr marL="0" indent="0" algn="ctr">
              <a:lnSpc>
                <a:spcPts val="1900"/>
              </a:lnSpc>
              <a:buNone/>
            </a:pPr>
            <a:r>
              <a:rPr lang="en-US" sz="1600" b="1" dirty="0">
                <a:solidFill>
                  <a:srgbClr val="E0D6DE"/>
                </a:solidFill>
                <a:latin typeface="Arial Nova" panose="020B0504020202020204" pitchFamily="34" charset="0"/>
                <a:ea typeface="Noto Sans TC" pitchFamily="34" charset="-122"/>
                <a:cs typeface="Times New Roman" panose="02020603050405020304" pitchFamily="18" charset="0"/>
              </a:rPr>
              <a:t>Explainer Logic:</a:t>
            </a:r>
            <a:r>
              <a:rPr lang="en-US" sz="1600" dirty="0">
                <a:solidFill>
                  <a:srgbClr val="E0D6DE"/>
                </a:solidFill>
                <a:latin typeface="Arial Nova" panose="020B0504020202020204" pitchFamily="34" charset="0"/>
                <a:ea typeface="Noto Sans TC" pitchFamily="34" charset="-122"/>
                <a:cs typeface="Times New Roman" panose="02020603050405020304" pitchFamily="18" charset="0"/>
              </a:rPr>
              <a:t> Building the translation layer between legal terms and plain English</a:t>
            </a:r>
            <a:endParaRPr lang="en-US" sz="1600" dirty="0">
              <a:latin typeface="Arial Nova" panose="020B0504020202020204" pitchFamily="34" charset="0"/>
            </a:endParaRPr>
          </a:p>
        </p:txBody>
      </p:sp>
      <p:sp>
        <p:nvSpPr>
          <p:cNvPr id="23" name="Shape 20"/>
          <p:cNvSpPr/>
          <p:nvPr/>
        </p:nvSpPr>
        <p:spPr>
          <a:xfrm>
            <a:off x="10703719" y="4183678"/>
            <a:ext cx="22860" cy="457795"/>
          </a:xfrm>
          <a:prstGeom prst="roundRect">
            <a:avLst>
              <a:gd name="adj" fmla="val 100136"/>
            </a:avLst>
          </a:prstGeom>
          <a:solidFill>
            <a:srgbClr val="3F3F44"/>
          </a:solidFill>
          <a:ln/>
        </p:spPr>
      </p:sp>
      <p:sp>
        <p:nvSpPr>
          <p:cNvPr id="24" name="Shape 21"/>
          <p:cNvSpPr/>
          <p:nvPr/>
        </p:nvSpPr>
        <p:spPr>
          <a:xfrm>
            <a:off x="10543580" y="4469785"/>
            <a:ext cx="343257" cy="343257"/>
          </a:xfrm>
          <a:prstGeom prst="roundRect">
            <a:avLst>
              <a:gd name="adj" fmla="val 6669"/>
            </a:avLst>
          </a:prstGeom>
          <a:solidFill>
            <a:srgbClr val="26262B"/>
          </a:solidFill>
          <a:ln/>
        </p:spPr>
      </p:sp>
      <p:sp>
        <p:nvSpPr>
          <p:cNvPr id="25" name="Text 22"/>
          <p:cNvSpPr/>
          <p:nvPr/>
        </p:nvSpPr>
        <p:spPr>
          <a:xfrm>
            <a:off x="10600730" y="4498300"/>
            <a:ext cx="228838" cy="286107"/>
          </a:xfrm>
          <a:prstGeom prst="rect">
            <a:avLst/>
          </a:prstGeom>
          <a:noFill/>
          <a:ln/>
        </p:spPr>
        <p:txBody>
          <a:bodyPr wrap="none" lIns="0" tIns="0" rIns="0" bIns="0" rtlCol="0" anchor="t"/>
          <a:lstStyle/>
          <a:p>
            <a:pPr marL="0" indent="0" algn="ctr">
              <a:lnSpc>
                <a:spcPts val="1800"/>
              </a:lnSpc>
              <a:buNone/>
            </a:pPr>
            <a:r>
              <a:rPr lang="en-US" sz="2400" dirty="0">
                <a:solidFill>
                  <a:srgbClr val="E0D6DE"/>
                </a:solidFill>
                <a:latin typeface="Arial Nova" panose="020B0504020202020204" pitchFamily="34" charset="0"/>
                <a:ea typeface="Sora Medium" pitchFamily="34" charset="-122"/>
                <a:cs typeface="Sora Medium" pitchFamily="34" charset="-120"/>
              </a:rPr>
              <a:t>3</a:t>
            </a:r>
            <a:endParaRPr lang="en-US" sz="2400" dirty="0">
              <a:latin typeface="Arial Nova" panose="020B0504020202020204" pitchFamily="34" charset="0"/>
            </a:endParaRPr>
          </a:p>
        </p:txBody>
      </p:sp>
      <p:sp>
        <p:nvSpPr>
          <p:cNvPr id="26" name="Text 23"/>
          <p:cNvSpPr/>
          <p:nvPr/>
        </p:nvSpPr>
        <p:spPr>
          <a:xfrm>
            <a:off x="9265206" y="1961317"/>
            <a:ext cx="2900124" cy="238363"/>
          </a:xfrm>
          <a:prstGeom prst="rect">
            <a:avLst/>
          </a:prstGeom>
          <a:noFill/>
          <a:ln/>
        </p:spPr>
        <p:txBody>
          <a:bodyPr wrap="none" lIns="0" tIns="0" rIns="0" bIns="0" rtlCol="0" anchor="t"/>
          <a:lstStyle/>
          <a:p>
            <a:pPr marL="0" indent="0" algn="ctr">
              <a:lnSpc>
                <a:spcPts val="1850"/>
              </a:lnSpc>
              <a:buNone/>
            </a:pPr>
            <a:r>
              <a:rPr lang="en-US" dirty="0">
                <a:solidFill>
                  <a:srgbClr val="E0D6DE"/>
                </a:solidFill>
                <a:latin typeface="Arial Nova" panose="020B0504020202020204" pitchFamily="34" charset="0"/>
                <a:ea typeface="Sora Medium" pitchFamily="34" charset="-122"/>
                <a:cs typeface="Sora Medium" pitchFamily="34" charset="-120"/>
              </a:rPr>
              <a:t>Month 3: Integration &amp; Launch</a:t>
            </a:r>
            <a:endParaRPr lang="en-US" dirty="0">
              <a:latin typeface="Arial Nova" panose="020B0504020202020204" pitchFamily="34" charset="0"/>
            </a:endParaRPr>
          </a:p>
        </p:txBody>
      </p:sp>
      <p:sp>
        <p:nvSpPr>
          <p:cNvPr id="27" name="Text 24"/>
          <p:cNvSpPr/>
          <p:nvPr/>
        </p:nvSpPr>
        <p:spPr>
          <a:xfrm>
            <a:off x="7563088" y="2291239"/>
            <a:ext cx="6304478" cy="488394"/>
          </a:xfrm>
          <a:prstGeom prst="rect">
            <a:avLst/>
          </a:prstGeom>
          <a:noFill/>
          <a:ln/>
        </p:spPr>
        <p:txBody>
          <a:bodyPr wrap="square" lIns="0" tIns="0" rIns="0" bIns="0" rtlCol="0" anchor="t"/>
          <a:lstStyle/>
          <a:p>
            <a:pPr marL="0" indent="0" algn="ctr">
              <a:lnSpc>
                <a:spcPts val="1900"/>
              </a:lnSpc>
              <a:buNone/>
            </a:pPr>
            <a:r>
              <a:rPr lang="en-US" sz="1600" b="1" dirty="0">
                <a:solidFill>
                  <a:srgbClr val="E0D6DE"/>
                </a:solidFill>
                <a:latin typeface="Arial Nova" panose="020B0504020202020204" pitchFamily="34" charset="0"/>
                <a:ea typeface="Noto Sans TC" pitchFamily="34" charset="-122"/>
                <a:cs typeface="Times New Roman" panose="02020603050405020304" pitchFamily="18" charset="0"/>
              </a:rPr>
              <a:t>System Integration:</a:t>
            </a:r>
            <a:r>
              <a:rPr lang="en-US" sz="1600" dirty="0">
                <a:solidFill>
                  <a:srgbClr val="E0D6DE"/>
                </a:solidFill>
                <a:latin typeface="Arial Nova" panose="020B0504020202020204" pitchFamily="34" charset="0"/>
                <a:ea typeface="Noto Sans TC" pitchFamily="34" charset="-122"/>
                <a:cs typeface="Times New Roman" panose="02020603050405020304" pitchFamily="18" charset="0"/>
              </a:rPr>
              <a:t> Connecting Django backend with AI engine and establishing API endpoints</a:t>
            </a:r>
            <a:endParaRPr lang="en-US" sz="1600" dirty="0">
              <a:latin typeface="Arial Nova" panose="020B0504020202020204" pitchFamily="34" charset="0"/>
            </a:endParaRPr>
          </a:p>
        </p:txBody>
      </p:sp>
      <p:sp>
        <p:nvSpPr>
          <p:cNvPr id="28" name="Text 25"/>
          <p:cNvSpPr/>
          <p:nvPr/>
        </p:nvSpPr>
        <p:spPr>
          <a:xfrm>
            <a:off x="7563088" y="2871192"/>
            <a:ext cx="6304478" cy="244197"/>
          </a:xfrm>
          <a:prstGeom prst="rect">
            <a:avLst/>
          </a:prstGeom>
          <a:noFill/>
          <a:ln/>
        </p:spPr>
        <p:txBody>
          <a:bodyPr wrap="none" lIns="0" tIns="0" rIns="0" bIns="0" rtlCol="0" anchor="t"/>
          <a:lstStyle/>
          <a:p>
            <a:pPr marL="0" indent="0" algn="ctr">
              <a:lnSpc>
                <a:spcPts val="1900"/>
              </a:lnSpc>
              <a:buNone/>
            </a:pPr>
            <a:r>
              <a:rPr lang="en-US" sz="1600" b="1" dirty="0">
                <a:solidFill>
                  <a:srgbClr val="E0D6DE"/>
                </a:solidFill>
                <a:latin typeface="Arial Nova" panose="020B0504020202020204" pitchFamily="34" charset="0"/>
                <a:ea typeface="Noto Sans TC" pitchFamily="34" charset="-122"/>
                <a:cs typeface="Times New Roman" panose="02020603050405020304" pitchFamily="18" charset="0"/>
              </a:rPr>
              <a:t>UI Development:</a:t>
            </a:r>
            <a:r>
              <a:rPr lang="en-US" sz="1600" dirty="0">
                <a:solidFill>
                  <a:srgbClr val="E0D6DE"/>
                </a:solidFill>
                <a:latin typeface="Arial Nova" panose="020B0504020202020204" pitchFamily="34" charset="0"/>
                <a:ea typeface="Noto Sans TC" pitchFamily="34" charset="-122"/>
                <a:cs typeface="Times New Roman" panose="02020603050405020304" pitchFamily="18" charset="0"/>
              </a:rPr>
              <a:t> Building interactive report dashboard with document viewer</a:t>
            </a:r>
            <a:endParaRPr lang="en-US" sz="1600" dirty="0">
              <a:latin typeface="Arial Nova" panose="020B0504020202020204" pitchFamily="34" charset="0"/>
            </a:endParaRPr>
          </a:p>
        </p:txBody>
      </p:sp>
      <p:sp>
        <p:nvSpPr>
          <p:cNvPr id="29" name="Text 26"/>
          <p:cNvSpPr/>
          <p:nvPr/>
        </p:nvSpPr>
        <p:spPr>
          <a:xfrm>
            <a:off x="7563088" y="3206948"/>
            <a:ext cx="6304478" cy="488394"/>
          </a:xfrm>
          <a:prstGeom prst="rect">
            <a:avLst/>
          </a:prstGeom>
          <a:noFill/>
          <a:ln/>
        </p:spPr>
        <p:txBody>
          <a:bodyPr wrap="square" lIns="0" tIns="0" rIns="0" bIns="0" rtlCol="0" anchor="t"/>
          <a:lstStyle/>
          <a:p>
            <a:pPr marL="0" indent="0" algn="ctr">
              <a:lnSpc>
                <a:spcPts val="1900"/>
              </a:lnSpc>
              <a:buNone/>
            </a:pPr>
            <a:r>
              <a:rPr lang="en-US" sz="1600" b="1" dirty="0">
                <a:solidFill>
                  <a:srgbClr val="E0D6DE"/>
                </a:solidFill>
                <a:latin typeface="Arial Nova" panose="020B0504020202020204" pitchFamily="34" charset="0"/>
                <a:ea typeface="Noto Sans TC" pitchFamily="34" charset="-122"/>
                <a:cs typeface="Times New Roman" panose="02020603050405020304" pitchFamily="18" charset="0"/>
              </a:rPr>
              <a:t>Testing &amp; QA:</a:t>
            </a:r>
            <a:r>
              <a:rPr lang="en-US" sz="1600" dirty="0">
                <a:solidFill>
                  <a:srgbClr val="E0D6DE"/>
                </a:solidFill>
                <a:latin typeface="Arial Nova" panose="020B0504020202020204" pitchFamily="34" charset="0"/>
                <a:ea typeface="Noto Sans TC" pitchFamily="34" charset="-122"/>
                <a:cs typeface="Times New Roman" panose="02020603050405020304" pitchFamily="18" charset="0"/>
              </a:rPr>
              <a:t> Comprehensive testing including accuracy validation, security audits, and user acceptance testing</a:t>
            </a:r>
            <a:endParaRPr lang="en-US" sz="1600" dirty="0">
              <a:latin typeface="Arial Nova" panose="020B0504020202020204" pitchFamily="34" charset="0"/>
            </a:endParaRPr>
          </a:p>
        </p:txBody>
      </p:sp>
      <p:sp>
        <p:nvSpPr>
          <p:cNvPr id="30" name="Text 27"/>
          <p:cNvSpPr/>
          <p:nvPr/>
        </p:nvSpPr>
        <p:spPr>
          <a:xfrm>
            <a:off x="7563088" y="3786902"/>
            <a:ext cx="6304478" cy="244197"/>
          </a:xfrm>
          <a:prstGeom prst="rect">
            <a:avLst/>
          </a:prstGeom>
          <a:noFill/>
          <a:ln/>
        </p:spPr>
        <p:txBody>
          <a:bodyPr wrap="none" lIns="0" tIns="0" rIns="0" bIns="0" rtlCol="0" anchor="t"/>
          <a:lstStyle/>
          <a:p>
            <a:pPr marL="0" indent="0" algn="ctr">
              <a:lnSpc>
                <a:spcPts val="1900"/>
              </a:lnSpc>
              <a:buNone/>
            </a:pPr>
            <a:r>
              <a:rPr lang="en-US" sz="1600" b="1" dirty="0">
                <a:solidFill>
                  <a:srgbClr val="E0D6DE"/>
                </a:solidFill>
                <a:latin typeface="Arial Nova" panose="020B0504020202020204" pitchFamily="34" charset="0"/>
                <a:ea typeface="Noto Sans TC" pitchFamily="34" charset="-122"/>
                <a:cs typeface="Times New Roman" panose="02020603050405020304" pitchFamily="18" charset="0"/>
              </a:rPr>
              <a:t>Deployment:</a:t>
            </a:r>
            <a:r>
              <a:rPr lang="en-US" sz="1600" dirty="0">
                <a:solidFill>
                  <a:srgbClr val="E0D6DE"/>
                </a:solidFill>
                <a:latin typeface="Arial Nova" panose="020B0504020202020204" pitchFamily="34" charset="0"/>
                <a:ea typeface="Noto Sans TC" pitchFamily="34" charset="-122"/>
                <a:cs typeface="Times New Roman" panose="02020603050405020304" pitchFamily="18" charset="0"/>
              </a:rPr>
              <a:t> Final production deployment and documentation</a:t>
            </a:r>
            <a:endParaRPr lang="en-US" sz="1600" dirty="0">
              <a:latin typeface="Arial Nova" panose="020B05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58867" y="315516"/>
            <a:ext cx="4487585" cy="358497"/>
          </a:xfrm>
          <a:prstGeom prst="rect">
            <a:avLst/>
          </a:prstGeom>
          <a:noFill/>
          <a:ln/>
        </p:spPr>
        <p:txBody>
          <a:bodyPr wrap="none" lIns="0" tIns="0" rIns="0" bIns="0" rtlCol="0" anchor="t"/>
          <a:lstStyle/>
          <a:p>
            <a:pPr marL="0" indent="0" algn="l">
              <a:lnSpc>
                <a:spcPts val="2800"/>
              </a:lnSpc>
              <a:buNone/>
            </a:pPr>
            <a:r>
              <a:rPr lang="en-US" sz="2250" dirty="0">
                <a:solidFill>
                  <a:srgbClr val="97B8FF"/>
                </a:solidFill>
                <a:latin typeface="Arial Nova" panose="020B0504020202020204" pitchFamily="34" charset="0"/>
                <a:ea typeface="Sora Medium" pitchFamily="34" charset="-122"/>
                <a:cs typeface="Sora Medium" pitchFamily="34" charset="-120"/>
              </a:rPr>
              <a:t>System Workflow Architecture</a:t>
            </a:r>
            <a:endParaRPr lang="en-US" sz="2250" dirty="0">
              <a:latin typeface="Arial Nova" panose="020B0504020202020204" pitchFamily="34" charset="0"/>
            </a:endParaRPr>
          </a:p>
        </p:txBody>
      </p:sp>
      <p:pic>
        <p:nvPicPr>
          <p:cNvPr id="3" name="Image 0" descr="preencoded.png"/>
          <p:cNvPicPr>
            <a:picLocks noChangeAspect="1"/>
          </p:cNvPicPr>
          <p:nvPr/>
        </p:nvPicPr>
        <p:blipFill>
          <a:blip r:embed="rId3"/>
          <a:stretch>
            <a:fillRect/>
          </a:stretch>
        </p:blipFill>
        <p:spPr>
          <a:xfrm>
            <a:off x="324977" y="572644"/>
            <a:ext cx="10514366" cy="4534075"/>
          </a:xfrm>
          <a:prstGeom prst="rect">
            <a:avLst/>
          </a:prstGeom>
        </p:spPr>
      </p:pic>
      <p:sp>
        <p:nvSpPr>
          <p:cNvPr id="4" name="Text 1"/>
          <p:cNvSpPr/>
          <p:nvPr/>
        </p:nvSpPr>
        <p:spPr>
          <a:xfrm>
            <a:off x="814945" y="4162185"/>
            <a:ext cx="2385374" cy="345610"/>
          </a:xfrm>
          <a:prstGeom prst="rect">
            <a:avLst/>
          </a:prstGeom>
          <a:noFill/>
          <a:ln/>
        </p:spPr>
        <p:txBody>
          <a:bodyPr wrap="none" lIns="0" tIns="0" rIns="0" bIns="0" rtlCol="0" anchor="t"/>
          <a:lstStyle/>
          <a:p>
            <a:pPr marL="0" indent="0" algn="l">
              <a:lnSpc>
                <a:spcPts val="1650"/>
              </a:lnSpc>
              <a:buNone/>
            </a:pPr>
            <a:r>
              <a:rPr lang="en-US" sz="2000" b="1" dirty="0">
                <a:solidFill>
                  <a:srgbClr val="FFFF00"/>
                </a:solidFill>
                <a:latin typeface="Arial Nova" panose="020B0504020202020204" pitchFamily="34" charset="0"/>
                <a:ea typeface="Sora Medium" pitchFamily="34" charset="-122"/>
                <a:cs typeface="Sora Medium" pitchFamily="34" charset="-120"/>
              </a:rPr>
              <a:t>Output Layer</a:t>
            </a:r>
            <a:endParaRPr lang="en-US" sz="2000" b="1" dirty="0">
              <a:solidFill>
                <a:srgbClr val="FFFF00"/>
              </a:solidFill>
              <a:latin typeface="Arial Nova" panose="020B0504020202020204" pitchFamily="34" charset="0"/>
            </a:endParaRPr>
          </a:p>
        </p:txBody>
      </p:sp>
      <p:sp>
        <p:nvSpPr>
          <p:cNvPr id="5" name="Text 2"/>
          <p:cNvSpPr/>
          <p:nvPr/>
        </p:nvSpPr>
        <p:spPr>
          <a:xfrm>
            <a:off x="814945" y="3094214"/>
            <a:ext cx="2385374" cy="345610"/>
          </a:xfrm>
          <a:prstGeom prst="rect">
            <a:avLst/>
          </a:prstGeom>
          <a:noFill/>
          <a:ln/>
        </p:spPr>
        <p:txBody>
          <a:bodyPr wrap="none" lIns="0" tIns="0" rIns="0" bIns="0" rtlCol="0" anchor="t"/>
          <a:lstStyle/>
          <a:p>
            <a:pPr marL="0" indent="0" algn="l">
              <a:lnSpc>
                <a:spcPts val="1650"/>
              </a:lnSpc>
              <a:buNone/>
            </a:pPr>
            <a:r>
              <a:rPr lang="en-US" sz="2000" b="1" dirty="0">
                <a:solidFill>
                  <a:srgbClr val="FFFF00"/>
                </a:solidFill>
                <a:latin typeface="Arial Nova" panose="020B0504020202020204" pitchFamily="34" charset="0"/>
                <a:ea typeface="Sora Medium" pitchFamily="34" charset="-122"/>
                <a:cs typeface="Sora Medium" pitchFamily="34" charset="-120"/>
              </a:rPr>
              <a:t>Intelligence Layer</a:t>
            </a:r>
            <a:endParaRPr lang="en-US" sz="2000" b="1" dirty="0">
              <a:solidFill>
                <a:srgbClr val="FFFF00"/>
              </a:solidFill>
              <a:latin typeface="Arial Nova" panose="020B0504020202020204" pitchFamily="34" charset="0"/>
            </a:endParaRPr>
          </a:p>
        </p:txBody>
      </p:sp>
      <p:sp>
        <p:nvSpPr>
          <p:cNvPr id="6" name="Text 3"/>
          <p:cNvSpPr/>
          <p:nvPr/>
        </p:nvSpPr>
        <p:spPr>
          <a:xfrm>
            <a:off x="814945" y="2165992"/>
            <a:ext cx="2385374" cy="345610"/>
          </a:xfrm>
          <a:prstGeom prst="rect">
            <a:avLst/>
          </a:prstGeom>
          <a:noFill/>
          <a:ln/>
        </p:spPr>
        <p:txBody>
          <a:bodyPr wrap="none" lIns="0" tIns="0" rIns="0" bIns="0" rtlCol="0" anchor="t"/>
          <a:lstStyle/>
          <a:p>
            <a:pPr marL="0" indent="0" algn="l">
              <a:lnSpc>
                <a:spcPts val="1650"/>
              </a:lnSpc>
              <a:buNone/>
            </a:pPr>
            <a:r>
              <a:rPr lang="en-US" sz="2000" b="1" dirty="0">
                <a:solidFill>
                  <a:srgbClr val="FFFF00"/>
                </a:solidFill>
                <a:latin typeface="Arial Nova" panose="020B0504020202020204" pitchFamily="34" charset="0"/>
                <a:ea typeface="Sora Medium" pitchFamily="34" charset="-122"/>
                <a:cs typeface="Sora Medium" pitchFamily="34" charset="-120"/>
              </a:rPr>
              <a:t>Processing Layer</a:t>
            </a:r>
            <a:endParaRPr lang="en-US" sz="2000" b="1" dirty="0">
              <a:solidFill>
                <a:srgbClr val="FFFF00"/>
              </a:solidFill>
              <a:latin typeface="Arial Nova" panose="020B0504020202020204" pitchFamily="34" charset="0"/>
            </a:endParaRPr>
          </a:p>
        </p:txBody>
      </p:sp>
      <p:sp>
        <p:nvSpPr>
          <p:cNvPr id="7" name="Text 4"/>
          <p:cNvSpPr/>
          <p:nvPr/>
        </p:nvSpPr>
        <p:spPr>
          <a:xfrm>
            <a:off x="926563" y="1064965"/>
            <a:ext cx="2385374" cy="345610"/>
          </a:xfrm>
          <a:prstGeom prst="rect">
            <a:avLst/>
          </a:prstGeom>
          <a:noFill/>
          <a:ln/>
        </p:spPr>
        <p:txBody>
          <a:bodyPr wrap="none" lIns="0" tIns="0" rIns="0" bIns="0" rtlCol="0" anchor="t"/>
          <a:lstStyle/>
          <a:p>
            <a:pPr marL="0" indent="0" algn="l">
              <a:lnSpc>
                <a:spcPts val="1650"/>
              </a:lnSpc>
              <a:buNone/>
            </a:pPr>
            <a:r>
              <a:rPr lang="en-US" sz="2000" b="1" dirty="0">
                <a:solidFill>
                  <a:srgbClr val="FFFF00"/>
                </a:solidFill>
                <a:latin typeface="Arial Nova" panose="020B0504020202020204" pitchFamily="34" charset="0"/>
                <a:ea typeface="Sora Medium" pitchFamily="34" charset="-122"/>
                <a:cs typeface="Sora Medium" pitchFamily="34" charset="-120"/>
              </a:rPr>
              <a:t>Input Layer</a:t>
            </a:r>
            <a:endParaRPr lang="en-US" sz="2000" b="1" dirty="0">
              <a:solidFill>
                <a:srgbClr val="FFFF00"/>
              </a:solidFill>
              <a:latin typeface="Arial Nova" panose="020B0504020202020204" pitchFamily="34" charset="0"/>
            </a:endParaRPr>
          </a:p>
        </p:txBody>
      </p:sp>
      <p:pic>
        <p:nvPicPr>
          <p:cNvPr id="8" name="Image 1" descr="preencoded.png"/>
          <p:cNvPicPr>
            <a:picLocks noChangeAspect="1"/>
          </p:cNvPicPr>
          <p:nvPr/>
        </p:nvPicPr>
        <p:blipFill>
          <a:blip r:embed="rId4"/>
          <a:stretch>
            <a:fillRect/>
          </a:stretch>
        </p:blipFill>
        <p:spPr>
          <a:xfrm>
            <a:off x="324977" y="5106719"/>
            <a:ext cx="6856333" cy="458867"/>
          </a:xfrm>
          <a:prstGeom prst="rect">
            <a:avLst/>
          </a:prstGeom>
        </p:spPr>
      </p:pic>
      <p:sp>
        <p:nvSpPr>
          <p:cNvPr id="9" name="Text 5"/>
          <p:cNvSpPr/>
          <p:nvPr/>
        </p:nvSpPr>
        <p:spPr>
          <a:xfrm>
            <a:off x="439634" y="5680244"/>
            <a:ext cx="1434108" cy="179308"/>
          </a:xfrm>
          <a:prstGeom prst="rect">
            <a:avLst/>
          </a:prstGeom>
          <a:noFill/>
          <a:ln/>
        </p:spPr>
        <p:txBody>
          <a:bodyPr wrap="none" lIns="0" tIns="0" rIns="0" bIns="0" rtlCol="0" anchor="t"/>
          <a:lstStyle/>
          <a:p>
            <a:pPr marL="0" indent="0" algn="l">
              <a:lnSpc>
                <a:spcPts val="1400"/>
              </a:lnSpc>
              <a:buNone/>
            </a:pPr>
            <a:r>
              <a:rPr lang="en-US" sz="2000" dirty="0">
                <a:solidFill>
                  <a:srgbClr val="E0D6DE"/>
                </a:solidFill>
                <a:latin typeface="Arial Nova" panose="020B0504020202020204" pitchFamily="34" charset="0"/>
                <a:ea typeface="Sora Medium" pitchFamily="34" charset="-122"/>
                <a:cs typeface="Sora Medium" pitchFamily="34" charset="-120"/>
              </a:rPr>
              <a:t>Input Layer</a:t>
            </a:r>
            <a:endParaRPr lang="en-US" sz="2000" dirty="0">
              <a:latin typeface="Arial Nova" panose="020B0504020202020204" pitchFamily="34" charset="0"/>
            </a:endParaRPr>
          </a:p>
        </p:txBody>
      </p:sp>
      <p:sp>
        <p:nvSpPr>
          <p:cNvPr id="10" name="Text 6"/>
          <p:cNvSpPr/>
          <p:nvPr/>
        </p:nvSpPr>
        <p:spPr>
          <a:xfrm>
            <a:off x="439634" y="5928369"/>
            <a:ext cx="6627019" cy="454979"/>
          </a:xfrm>
          <a:prstGeom prst="rect">
            <a:avLst/>
          </a:prstGeom>
          <a:noFill/>
          <a:ln/>
        </p:spPr>
        <p:txBody>
          <a:bodyPr wrap="none" lIns="0" tIns="0" rIns="0" bIns="0" rtlCol="0" anchor="t"/>
          <a:lstStyle/>
          <a:p>
            <a:pPr marL="0" indent="0" algn="l">
              <a:lnSpc>
                <a:spcPts val="1400"/>
              </a:lnSpc>
              <a:buNone/>
            </a:pPr>
            <a:r>
              <a:rPr lang="en-US" sz="1400" dirty="0">
                <a:solidFill>
                  <a:srgbClr val="E0D6DE"/>
                </a:solidFill>
                <a:latin typeface="Arial Nova" panose="020B0504020202020204" pitchFamily="34" charset="0"/>
                <a:ea typeface="Noto Sans TC" pitchFamily="34" charset="-122"/>
                <a:cs typeface="Noto Sans TC" pitchFamily="34" charset="-120"/>
              </a:rPr>
              <a:t>User uploads contract file (PDF/DOCX) via secure web interface with encrypted</a:t>
            </a:r>
          </a:p>
          <a:p>
            <a:pPr marL="0" indent="0" algn="l">
              <a:lnSpc>
                <a:spcPts val="1400"/>
              </a:lnSpc>
              <a:buNone/>
            </a:pPr>
            <a:r>
              <a:rPr lang="en-US" sz="1400" dirty="0">
                <a:solidFill>
                  <a:srgbClr val="E0D6DE"/>
                </a:solidFill>
                <a:latin typeface="Arial Nova" panose="020B0504020202020204" pitchFamily="34" charset="0"/>
                <a:ea typeface="Noto Sans TC" pitchFamily="34" charset="-122"/>
                <a:cs typeface="Noto Sans TC" pitchFamily="34" charset="-120"/>
              </a:rPr>
              <a:t>transmission</a:t>
            </a:r>
            <a:endParaRPr lang="en-US" sz="1400" dirty="0">
              <a:latin typeface="Arial Nova" panose="020B0504020202020204" pitchFamily="34" charset="0"/>
            </a:endParaRPr>
          </a:p>
        </p:txBody>
      </p:sp>
      <p:pic>
        <p:nvPicPr>
          <p:cNvPr id="11" name="Image 2" descr="preencoded.png"/>
          <p:cNvPicPr>
            <a:picLocks noChangeAspect="1"/>
          </p:cNvPicPr>
          <p:nvPr/>
        </p:nvPicPr>
        <p:blipFill>
          <a:blip r:embed="rId5"/>
          <a:stretch>
            <a:fillRect/>
          </a:stretch>
        </p:blipFill>
        <p:spPr>
          <a:xfrm>
            <a:off x="7181310" y="5106719"/>
            <a:ext cx="6856333" cy="458867"/>
          </a:xfrm>
          <a:prstGeom prst="rect">
            <a:avLst/>
          </a:prstGeom>
        </p:spPr>
      </p:pic>
      <p:sp>
        <p:nvSpPr>
          <p:cNvPr id="12" name="Text 7"/>
          <p:cNvSpPr/>
          <p:nvPr/>
        </p:nvSpPr>
        <p:spPr>
          <a:xfrm>
            <a:off x="7295967" y="5680244"/>
            <a:ext cx="1434108" cy="179308"/>
          </a:xfrm>
          <a:prstGeom prst="rect">
            <a:avLst/>
          </a:prstGeom>
          <a:noFill/>
          <a:ln/>
        </p:spPr>
        <p:txBody>
          <a:bodyPr wrap="none" lIns="0" tIns="0" rIns="0" bIns="0" rtlCol="0" anchor="t"/>
          <a:lstStyle/>
          <a:p>
            <a:pPr marL="0" indent="0" algn="l">
              <a:lnSpc>
                <a:spcPts val="1400"/>
              </a:lnSpc>
              <a:buNone/>
            </a:pPr>
            <a:r>
              <a:rPr lang="en-US" sz="2000" dirty="0">
                <a:solidFill>
                  <a:srgbClr val="E0D6DE"/>
                </a:solidFill>
                <a:latin typeface="Arial Nova" panose="020B0504020202020204" pitchFamily="34" charset="0"/>
                <a:ea typeface="Sora Medium" pitchFamily="34" charset="-122"/>
                <a:cs typeface="Sora Medium" pitchFamily="34" charset="-120"/>
              </a:rPr>
              <a:t>Processing Layer</a:t>
            </a:r>
            <a:endParaRPr lang="en-US" sz="2000" dirty="0">
              <a:latin typeface="Arial Nova" panose="020B0504020202020204" pitchFamily="34" charset="0"/>
            </a:endParaRPr>
          </a:p>
        </p:txBody>
      </p:sp>
      <p:sp>
        <p:nvSpPr>
          <p:cNvPr id="13" name="Text 8"/>
          <p:cNvSpPr/>
          <p:nvPr/>
        </p:nvSpPr>
        <p:spPr>
          <a:xfrm>
            <a:off x="7295967" y="5928370"/>
            <a:ext cx="6627019" cy="454978"/>
          </a:xfrm>
          <a:prstGeom prst="rect">
            <a:avLst/>
          </a:prstGeom>
          <a:noFill/>
          <a:ln/>
        </p:spPr>
        <p:txBody>
          <a:bodyPr wrap="none" lIns="0" tIns="0" rIns="0" bIns="0" rtlCol="0" anchor="t"/>
          <a:lstStyle/>
          <a:p>
            <a:pPr marL="0" indent="0" algn="l">
              <a:lnSpc>
                <a:spcPts val="1400"/>
              </a:lnSpc>
              <a:buNone/>
            </a:pPr>
            <a:r>
              <a:rPr lang="en-US" sz="1400" dirty="0">
                <a:solidFill>
                  <a:srgbClr val="E0D6DE"/>
                </a:solidFill>
                <a:latin typeface="Arial Nova" panose="020B0504020202020204" pitchFamily="34" charset="0"/>
                <a:ea typeface="Noto Sans TC" pitchFamily="34" charset="-122"/>
                <a:cs typeface="Noto Sans TC" pitchFamily="34" charset="-120"/>
              </a:rPr>
              <a:t>OCR converts to text; NLP tokenizes and identifies legal entities (dates, monetary</a:t>
            </a:r>
          </a:p>
          <a:p>
            <a:pPr marL="0" indent="0" algn="l">
              <a:lnSpc>
                <a:spcPts val="1400"/>
              </a:lnSpc>
              <a:buNone/>
            </a:pPr>
            <a:r>
              <a:rPr lang="en-US" sz="1400" dirty="0">
                <a:solidFill>
                  <a:srgbClr val="E0D6DE"/>
                </a:solidFill>
                <a:latin typeface="Arial Nova" panose="020B0504020202020204" pitchFamily="34" charset="0"/>
                <a:ea typeface="Noto Sans TC" pitchFamily="34" charset="-122"/>
                <a:cs typeface="Noto Sans TC" pitchFamily="34" charset="-120"/>
              </a:rPr>
              <a:t> values, parties)</a:t>
            </a:r>
            <a:endParaRPr lang="en-US" sz="1400" dirty="0">
              <a:latin typeface="Arial Nova" panose="020B0504020202020204" pitchFamily="34" charset="0"/>
            </a:endParaRPr>
          </a:p>
        </p:txBody>
      </p:sp>
      <p:pic>
        <p:nvPicPr>
          <p:cNvPr id="14" name="Image 3" descr="preencoded.png"/>
          <p:cNvPicPr>
            <a:picLocks noChangeAspect="1"/>
          </p:cNvPicPr>
          <p:nvPr/>
        </p:nvPicPr>
        <p:blipFill>
          <a:blip r:embed="rId6"/>
          <a:stretch>
            <a:fillRect/>
          </a:stretch>
        </p:blipFill>
        <p:spPr>
          <a:xfrm>
            <a:off x="324977" y="6452168"/>
            <a:ext cx="6856333" cy="458867"/>
          </a:xfrm>
          <a:prstGeom prst="rect">
            <a:avLst/>
          </a:prstGeom>
        </p:spPr>
      </p:pic>
      <p:sp>
        <p:nvSpPr>
          <p:cNvPr id="15" name="Text 9"/>
          <p:cNvSpPr/>
          <p:nvPr/>
        </p:nvSpPr>
        <p:spPr>
          <a:xfrm>
            <a:off x="439634" y="7025692"/>
            <a:ext cx="1434108" cy="179308"/>
          </a:xfrm>
          <a:prstGeom prst="rect">
            <a:avLst/>
          </a:prstGeom>
          <a:noFill/>
          <a:ln/>
        </p:spPr>
        <p:txBody>
          <a:bodyPr wrap="none" lIns="0" tIns="0" rIns="0" bIns="0" rtlCol="0" anchor="t"/>
          <a:lstStyle/>
          <a:p>
            <a:pPr marL="0" indent="0" algn="l">
              <a:lnSpc>
                <a:spcPts val="1400"/>
              </a:lnSpc>
              <a:buNone/>
            </a:pPr>
            <a:r>
              <a:rPr lang="en-US" sz="2000" dirty="0">
                <a:solidFill>
                  <a:srgbClr val="E0D6DE"/>
                </a:solidFill>
                <a:latin typeface="Arial Nova" panose="020B0504020202020204" pitchFamily="34" charset="0"/>
                <a:ea typeface="Sora Medium" pitchFamily="34" charset="-122"/>
                <a:cs typeface="Sora Medium" pitchFamily="34" charset="-120"/>
              </a:rPr>
              <a:t>Intelligence Layer</a:t>
            </a:r>
            <a:endParaRPr lang="en-US" sz="2000" dirty="0">
              <a:latin typeface="Arial Nova" panose="020B0504020202020204" pitchFamily="34" charset="0"/>
            </a:endParaRPr>
          </a:p>
        </p:txBody>
      </p:sp>
      <p:sp>
        <p:nvSpPr>
          <p:cNvPr id="16" name="Text 10"/>
          <p:cNvSpPr/>
          <p:nvPr/>
        </p:nvSpPr>
        <p:spPr>
          <a:xfrm>
            <a:off x="439634" y="7273819"/>
            <a:ext cx="6627019" cy="700080"/>
          </a:xfrm>
          <a:prstGeom prst="rect">
            <a:avLst/>
          </a:prstGeom>
          <a:noFill/>
          <a:ln/>
        </p:spPr>
        <p:txBody>
          <a:bodyPr wrap="none" lIns="0" tIns="0" rIns="0" bIns="0" rtlCol="0" anchor="t"/>
          <a:lstStyle/>
          <a:p>
            <a:pPr marL="0" indent="0" algn="l">
              <a:lnSpc>
                <a:spcPts val="1400"/>
              </a:lnSpc>
              <a:buNone/>
            </a:pPr>
            <a:r>
              <a:rPr lang="en-US" sz="1400" dirty="0">
                <a:solidFill>
                  <a:srgbClr val="E0D6DE"/>
                </a:solidFill>
                <a:latin typeface="Arial Nova" panose="020B0504020202020204" pitchFamily="34" charset="0"/>
                <a:ea typeface="Noto Sans TC" pitchFamily="34" charset="-122"/>
                <a:cs typeface="Noto Sans TC" pitchFamily="34" charset="-120"/>
              </a:rPr>
              <a:t>GNN analyzes clause relationships and calculates risk scores; context engine </a:t>
            </a:r>
          </a:p>
          <a:p>
            <a:pPr marL="0" indent="0" algn="l">
              <a:lnSpc>
                <a:spcPts val="1400"/>
              </a:lnSpc>
              <a:buNone/>
            </a:pPr>
            <a:r>
              <a:rPr lang="en-US" sz="1400" dirty="0">
                <a:solidFill>
                  <a:srgbClr val="E0D6DE"/>
                </a:solidFill>
                <a:latin typeface="Arial Nova" panose="020B0504020202020204" pitchFamily="34" charset="0"/>
                <a:ea typeface="Noto Sans TC" pitchFamily="34" charset="-122"/>
                <a:cs typeface="Noto Sans TC" pitchFamily="34" charset="-120"/>
              </a:rPr>
              <a:t>generates plain-English summaries</a:t>
            </a:r>
            <a:endParaRPr lang="en-US" sz="1400" dirty="0">
              <a:latin typeface="Arial Nova" panose="020B0504020202020204" pitchFamily="34" charset="0"/>
            </a:endParaRPr>
          </a:p>
        </p:txBody>
      </p:sp>
      <p:pic>
        <p:nvPicPr>
          <p:cNvPr id="17" name="Image 4" descr="preencoded.png"/>
          <p:cNvPicPr>
            <a:picLocks noChangeAspect="1"/>
          </p:cNvPicPr>
          <p:nvPr/>
        </p:nvPicPr>
        <p:blipFill>
          <a:blip r:embed="rId7"/>
          <a:stretch>
            <a:fillRect/>
          </a:stretch>
        </p:blipFill>
        <p:spPr>
          <a:xfrm>
            <a:off x="7181310" y="6452168"/>
            <a:ext cx="6856333" cy="458867"/>
          </a:xfrm>
          <a:prstGeom prst="rect">
            <a:avLst/>
          </a:prstGeom>
        </p:spPr>
      </p:pic>
      <p:sp>
        <p:nvSpPr>
          <p:cNvPr id="18" name="Text 11"/>
          <p:cNvSpPr/>
          <p:nvPr/>
        </p:nvSpPr>
        <p:spPr>
          <a:xfrm>
            <a:off x="7295967" y="7025692"/>
            <a:ext cx="1434108" cy="179308"/>
          </a:xfrm>
          <a:prstGeom prst="rect">
            <a:avLst/>
          </a:prstGeom>
          <a:noFill/>
          <a:ln/>
        </p:spPr>
        <p:txBody>
          <a:bodyPr wrap="none" lIns="0" tIns="0" rIns="0" bIns="0" rtlCol="0" anchor="t"/>
          <a:lstStyle/>
          <a:p>
            <a:pPr marL="0" indent="0" algn="l">
              <a:lnSpc>
                <a:spcPts val="1400"/>
              </a:lnSpc>
              <a:buNone/>
            </a:pPr>
            <a:r>
              <a:rPr lang="en-US" sz="2000" dirty="0">
                <a:solidFill>
                  <a:srgbClr val="E0D6DE"/>
                </a:solidFill>
                <a:latin typeface="Arial Nova" panose="020B0504020202020204" pitchFamily="34" charset="0"/>
                <a:ea typeface="Sora Medium" pitchFamily="34" charset="-122"/>
                <a:cs typeface="Sora Medium" pitchFamily="34" charset="-120"/>
              </a:rPr>
              <a:t>Output Layer</a:t>
            </a:r>
            <a:endParaRPr lang="en-US" sz="2000" dirty="0">
              <a:latin typeface="Arial Nova" panose="020B0504020202020204" pitchFamily="34" charset="0"/>
            </a:endParaRPr>
          </a:p>
        </p:txBody>
      </p:sp>
      <p:sp>
        <p:nvSpPr>
          <p:cNvPr id="19" name="Text 12"/>
          <p:cNvSpPr/>
          <p:nvPr/>
        </p:nvSpPr>
        <p:spPr>
          <a:xfrm>
            <a:off x="7295967" y="7273819"/>
            <a:ext cx="6627019" cy="700080"/>
          </a:xfrm>
          <a:prstGeom prst="rect">
            <a:avLst/>
          </a:prstGeom>
          <a:noFill/>
          <a:ln/>
        </p:spPr>
        <p:txBody>
          <a:bodyPr wrap="none" lIns="0" tIns="0" rIns="0" bIns="0" rtlCol="0" anchor="t"/>
          <a:lstStyle/>
          <a:p>
            <a:pPr marL="0" indent="0" algn="l">
              <a:lnSpc>
                <a:spcPts val="1400"/>
              </a:lnSpc>
              <a:buNone/>
            </a:pPr>
            <a:r>
              <a:rPr lang="en-US" sz="1400" dirty="0">
                <a:solidFill>
                  <a:srgbClr val="E0D6DE"/>
                </a:solidFill>
                <a:latin typeface="Arial Nova" panose="020B0504020202020204" pitchFamily="34" charset="0"/>
                <a:ea typeface="Noto Sans TC" pitchFamily="34" charset="-122"/>
                <a:cs typeface="Noto Sans TC" pitchFamily="34" charset="-120"/>
              </a:rPr>
              <a:t>System generates interactive report highlighting risky sections with overlaid </a:t>
            </a:r>
          </a:p>
          <a:p>
            <a:pPr marL="0" indent="0" algn="l">
              <a:lnSpc>
                <a:spcPts val="1400"/>
              </a:lnSpc>
              <a:buNone/>
            </a:pPr>
            <a:r>
              <a:rPr lang="en-US" sz="1400" dirty="0">
                <a:solidFill>
                  <a:srgbClr val="E0D6DE"/>
                </a:solidFill>
                <a:latin typeface="Arial Nova" panose="020B0504020202020204" pitchFamily="34" charset="0"/>
                <a:ea typeface="Noto Sans TC" pitchFamily="34" charset="-122"/>
                <a:cs typeface="Noto Sans TC" pitchFamily="34" charset="-120"/>
              </a:rPr>
              <a:t>simplified explanations</a:t>
            </a:r>
            <a:endParaRPr lang="en-US" sz="1400" dirty="0">
              <a:latin typeface="Arial Nova" panose="020B0504020202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TotalTime>
  <Words>1322</Words>
  <Application>Microsoft Office PowerPoint</Application>
  <PresentationFormat>Custom</PresentationFormat>
  <Paragraphs>128</Paragraphs>
  <Slides>11</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Arial Nova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Eswardas k</dc:creator>
  <cp:lastModifiedBy>Eswardas k</cp:lastModifiedBy>
  <cp:revision>5</cp:revision>
  <dcterms:created xsi:type="dcterms:W3CDTF">2026-01-04T13:48:53Z</dcterms:created>
  <dcterms:modified xsi:type="dcterms:W3CDTF">2026-01-04T14:42:06Z</dcterms:modified>
</cp:coreProperties>
</file>